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63" r:id="rId4"/>
    <p:sldId id="261" r:id="rId5"/>
    <p:sldId id="264" r:id="rId6"/>
    <p:sldId id="260" r:id="rId7"/>
    <p:sldId id="265" r:id="rId8"/>
    <p:sldId id="266" r:id="rId9"/>
    <p:sldId id="267" r:id="rId10"/>
    <p:sldId id="268" r:id="rId11"/>
    <p:sldId id="271" r:id="rId12"/>
    <p:sldId id="270" r:id="rId13"/>
    <p:sldId id="272" r:id="rId14"/>
    <p:sldId id="273" r:id="rId15"/>
    <p:sldId id="276" r:id="rId16"/>
  </p:sldIdLst>
  <p:sldSz cx="9144000" cy="6858000" type="screen4x3"/>
  <p:notesSz cx="6797675" cy="99298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til 2 - Isticanj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rednji stil 2 - Isticanj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EADB524-29A3-41B8-ACA8-71522441BC6B}" type="datetimeFigureOut">
              <a:rPr lang="hr-HR" smtClean="0"/>
              <a:t>21.01.2019</a:t>
            </a:fld>
            <a:endParaRPr lang="hr-HR"/>
          </a:p>
        </p:txBody>
      </p:sp>
      <p:sp>
        <p:nvSpPr>
          <p:cNvPr id="4" name="Rezervirano mjesto slike slajd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450" y="4716463"/>
            <a:ext cx="5438775" cy="4468812"/>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vl1pPr>
          </a:lstStyle>
          <a:p>
            <a:fld id="{3A4079CD-4C3B-4FCC-91EF-A35AF8AAFF1F}" type="slidenum">
              <a:rPr lang="hr-HR" smtClean="0"/>
              <a:t>‹#›</a:t>
            </a:fld>
            <a:endParaRPr lang="hr-HR"/>
          </a:p>
        </p:txBody>
      </p:sp>
    </p:spTree>
    <p:extLst>
      <p:ext uri="{BB962C8B-B14F-4D97-AF65-F5344CB8AC3E}">
        <p14:creationId xmlns:p14="http://schemas.microsoft.com/office/powerpoint/2010/main" val="178472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3A4079CD-4C3B-4FCC-91EF-A35AF8AAFF1F}" type="slidenum">
              <a:rPr lang="hr-HR" smtClean="0"/>
              <a:t>7</a:t>
            </a:fld>
            <a:endParaRPr lang="hr-HR"/>
          </a:p>
        </p:txBody>
      </p:sp>
    </p:spTree>
    <p:extLst>
      <p:ext uri="{BB962C8B-B14F-4D97-AF65-F5344CB8AC3E}">
        <p14:creationId xmlns:p14="http://schemas.microsoft.com/office/powerpoint/2010/main" val="101084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3A4079CD-4C3B-4FCC-91EF-A35AF8AAFF1F}" type="slidenum">
              <a:rPr lang="hr-HR" smtClean="0"/>
              <a:t>8</a:t>
            </a:fld>
            <a:endParaRPr lang="hr-HR"/>
          </a:p>
        </p:txBody>
      </p:sp>
    </p:spTree>
    <p:extLst>
      <p:ext uri="{BB962C8B-B14F-4D97-AF65-F5344CB8AC3E}">
        <p14:creationId xmlns:p14="http://schemas.microsoft.com/office/powerpoint/2010/main" val="84461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3A4079CD-4C3B-4FCC-91EF-A35AF8AAFF1F}" type="slidenum">
              <a:rPr lang="hr-HR" smtClean="0"/>
              <a:t>10</a:t>
            </a:fld>
            <a:endParaRPr lang="hr-HR"/>
          </a:p>
        </p:txBody>
      </p:sp>
    </p:spTree>
    <p:extLst>
      <p:ext uri="{BB962C8B-B14F-4D97-AF65-F5344CB8AC3E}">
        <p14:creationId xmlns:p14="http://schemas.microsoft.com/office/powerpoint/2010/main" val="50379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Uredite stil podnaslova matrice</a:t>
            </a:r>
          </a:p>
        </p:txBody>
      </p:sp>
      <p:sp>
        <p:nvSpPr>
          <p:cNvPr id="4" name="Rezervirano mjesto datuma 3"/>
          <p:cNvSpPr>
            <a:spLocks noGrp="1"/>
          </p:cNvSpPr>
          <p:nvPr>
            <p:ph type="dt" sz="half" idx="10"/>
          </p:nvPr>
        </p:nvSpPr>
        <p:spPr/>
        <p:txBody>
          <a:bodyPr/>
          <a:lstStyle/>
          <a:p>
            <a:fld id="{71373C88-3351-4502-8F8A-32501914FE79}" type="datetimeFigureOut">
              <a:rPr lang="hr-HR" smtClean="0"/>
              <a:t>21.01.2019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375437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71373C88-3351-4502-8F8A-32501914FE79}" type="datetimeFigureOut">
              <a:rPr lang="hr-HR" smtClean="0"/>
              <a:t>21.01.2019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113391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71373C88-3351-4502-8F8A-32501914FE79}" type="datetimeFigureOut">
              <a:rPr lang="hr-HR" smtClean="0"/>
              <a:t>21.01.2019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158866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71373C88-3351-4502-8F8A-32501914FE79}" type="datetimeFigureOut">
              <a:rPr lang="hr-HR" smtClean="0"/>
              <a:t>21.01.2019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313977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71373C88-3351-4502-8F8A-32501914FE79}" type="datetimeFigureOut">
              <a:rPr lang="hr-HR" smtClean="0"/>
              <a:t>21.01.2019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155430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71373C88-3351-4502-8F8A-32501914FE79}" type="datetimeFigureOut">
              <a:rPr lang="hr-HR" smtClean="0"/>
              <a:t>21.01.2019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18318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71373C88-3351-4502-8F8A-32501914FE79}" type="datetimeFigureOut">
              <a:rPr lang="hr-HR" smtClean="0"/>
              <a:t>21.01.2019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249077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71373C88-3351-4502-8F8A-32501914FE79}" type="datetimeFigureOut">
              <a:rPr lang="hr-HR" smtClean="0"/>
              <a:t>21.01.2019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214142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1373C88-3351-4502-8F8A-32501914FE79}" type="datetimeFigureOut">
              <a:rPr lang="hr-HR" smtClean="0"/>
              <a:t>21.01.2019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20309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71373C88-3351-4502-8F8A-32501914FE79}" type="datetimeFigureOut">
              <a:rPr lang="hr-HR" smtClean="0"/>
              <a:t>21.01.2019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305355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71373C88-3351-4502-8F8A-32501914FE79}" type="datetimeFigureOut">
              <a:rPr lang="hr-HR" smtClean="0"/>
              <a:t>21.01.2019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8C8EAED-21F7-431C-9440-A8F41D4EDF77}" type="slidenum">
              <a:rPr lang="hr-HR" smtClean="0"/>
              <a:t>‹#›</a:t>
            </a:fld>
            <a:endParaRPr lang="hr-HR"/>
          </a:p>
        </p:txBody>
      </p:sp>
    </p:spTree>
    <p:extLst>
      <p:ext uri="{BB962C8B-B14F-4D97-AF65-F5344CB8AC3E}">
        <p14:creationId xmlns:p14="http://schemas.microsoft.com/office/powerpoint/2010/main" val="249532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73C88-3351-4502-8F8A-32501914FE79}" type="datetimeFigureOut">
              <a:rPr lang="hr-HR" smtClean="0"/>
              <a:t>21.01.2019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EAED-21F7-431C-9440-A8F41D4EDF77}" type="slidenum">
              <a:rPr lang="hr-HR" smtClean="0"/>
              <a:t>‹#›</a:t>
            </a:fld>
            <a:endParaRPr lang="hr-HR"/>
          </a:p>
        </p:txBody>
      </p:sp>
    </p:spTree>
    <p:extLst>
      <p:ext uri="{BB962C8B-B14F-4D97-AF65-F5344CB8AC3E}">
        <p14:creationId xmlns:p14="http://schemas.microsoft.com/office/powerpoint/2010/main" val="621169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Naslov 1"/>
          <p:cNvSpPr>
            <a:spLocks noGrp="1"/>
          </p:cNvSpPr>
          <p:nvPr>
            <p:ph type="ctrTitle"/>
          </p:nvPr>
        </p:nvSpPr>
        <p:spPr/>
        <p:txBody>
          <a:bodyPr/>
          <a:lstStyle/>
          <a:p>
            <a:endParaRPr lang="hr-HR" dirty="0"/>
          </a:p>
        </p:txBody>
      </p:sp>
      <p:sp>
        <p:nvSpPr>
          <p:cNvPr id="3" name="Podnaslov 2"/>
          <p:cNvSpPr>
            <a:spLocks noGrp="1"/>
          </p:cNvSpPr>
          <p:nvPr>
            <p:ph type="subTitle" idx="1"/>
          </p:nvPr>
        </p:nvSpPr>
        <p:spPr>
          <a:xfrm>
            <a:off x="2195736" y="0"/>
            <a:ext cx="5576664" cy="1700808"/>
          </a:xfrm>
        </p:spPr>
        <p:txBody>
          <a:bodyPr>
            <a:normAutofit lnSpcReduction="10000"/>
          </a:bodyPr>
          <a:lstStyle/>
          <a:p>
            <a:r>
              <a:rPr lang="hr-HR" dirty="0">
                <a:solidFill>
                  <a:schemeClr val="tx1"/>
                </a:solidFill>
                <a:latin typeface="Arial Narrow" panose="020B0606020202030204" pitchFamily="34" charset="0"/>
              </a:rPr>
              <a:t>VODIČ ZA GRAĐANE</a:t>
            </a:r>
          </a:p>
          <a:p>
            <a:r>
              <a:rPr lang="hr-HR" dirty="0">
                <a:solidFill>
                  <a:schemeClr val="tx1"/>
                </a:solidFill>
                <a:latin typeface="Arial Narrow" panose="020B0606020202030204" pitchFamily="34" charset="0"/>
              </a:rPr>
              <a:t>PRORAČUN OPĆINE RAKOVEC</a:t>
            </a:r>
          </a:p>
          <a:p>
            <a:r>
              <a:rPr lang="hr-HR" dirty="0">
                <a:solidFill>
                  <a:schemeClr val="tx1"/>
                </a:solidFill>
                <a:latin typeface="Arial Narrow" panose="020B0606020202030204" pitchFamily="34" charset="0"/>
              </a:rPr>
              <a:t>2019. – 2021</a:t>
            </a:r>
            <a:r>
              <a:rPr lang="hr-HR" dirty="0">
                <a:solidFill>
                  <a:schemeClr val="bg1"/>
                </a:solidFill>
                <a:latin typeface="Arial Narrow" panose="020B0606020202030204" pitchFamily="34" charset="0"/>
              </a:rPr>
              <a:t>.</a:t>
            </a:r>
          </a:p>
          <a:p>
            <a:endParaRPr lang="hr-HR" dirty="0"/>
          </a:p>
        </p:txBody>
      </p:sp>
      <p:pic>
        <p:nvPicPr>
          <p:cNvPr id="1027" name="Slika 5" descr="Rako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76" y="35538"/>
            <a:ext cx="53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niOkvir 4"/>
          <p:cNvSpPr txBox="1"/>
          <p:nvPr/>
        </p:nvSpPr>
        <p:spPr>
          <a:xfrm>
            <a:off x="107504" y="692696"/>
            <a:ext cx="1296144" cy="276999"/>
          </a:xfrm>
          <a:prstGeom prst="rect">
            <a:avLst/>
          </a:prstGeom>
          <a:noFill/>
        </p:spPr>
        <p:txBody>
          <a:bodyPr wrap="square" rtlCol="0">
            <a:spAutoFit/>
          </a:bodyPr>
          <a:lstStyle/>
          <a:p>
            <a:r>
              <a:rPr lang="hr-HR" sz="1200" dirty="0"/>
              <a:t>OPĆINA RAKOVEC</a:t>
            </a:r>
          </a:p>
        </p:txBody>
      </p:sp>
    </p:spTree>
    <p:extLst>
      <p:ext uri="{BB962C8B-B14F-4D97-AF65-F5344CB8AC3E}">
        <p14:creationId xmlns:p14="http://schemas.microsoft.com/office/powerpoint/2010/main" val="12856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340768"/>
            <a:ext cx="8229600" cy="1440160"/>
          </a:xfrm>
        </p:spPr>
        <p:txBody>
          <a:bodyPr>
            <a:normAutofit fontScale="90000"/>
          </a:bodyPr>
          <a:lstStyle/>
          <a:p>
            <a:pPr algn="l"/>
            <a:r>
              <a:rPr lang="hr-HR" sz="2200" dirty="0">
                <a:latin typeface="Arial Narrow" panose="020B0606020202030204" pitchFamily="34" charset="0"/>
              </a:rPr>
              <a:t/>
            </a:r>
            <a:br>
              <a:rPr lang="hr-HR" sz="2200" dirty="0">
                <a:latin typeface="Arial Narrow" panose="020B0606020202030204" pitchFamily="34" charset="0"/>
              </a:rPr>
            </a:br>
            <a:r>
              <a:rPr lang="hr-HR" dirty="0"/>
              <a:t/>
            </a:r>
            <a:br>
              <a:rPr lang="hr-HR" dirty="0"/>
            </a:br>
            <a:endParaRPr lang="hr-HR" dirty="0"/>
          </a:p>
        </p:txBody>
      </p:sp>
      <p:graphicFrame>
        <p:nvGraphicFramePr>
          <p:cNvPr id="7" name="Rezervirano mjesto sadržaja 6"/>
          <p:cNvGraphicFramePr>
            <a:graphicFrameLocks noGrp="1"/>
          </p:cNvGraphicFramePr>
          <p:nvPr>
            <p:ph sz="half" idx="2"/>
            <p:extLst>
              <p:ext uri="{D42A27DB-BD31-4B8C-83A1-F6EECF244321}">
                <p14:modId xmlns:p14="http://schemas.microsoft.com/office/powerpoint/2010/main" val="3645742397"/>
              </p:ext>
            </p:extLst>
          </p:nvPr>
        </p:nvGraphicFramePr>
        <p:xfrm>
          <a:off x="4499993" y="116630"/>
          <a:ext cx="4331270" cy="6552729"/>
        </p:xfrm>
        <a:graphic>
          <a:graphicData uri="http://schemas.openxmlformats.org/drawingml/2006/table">
            <a:tbl>
              <a:tblPr firstRow="1" firstCol="1" bandRow="1">
                <a:tableStyleId>{5C22544A-7EE6-4342-B048-85BDC9FD1C3A}</a:tableStyleId>
              </a:tblPr>
              <a:tblGrid>
                <a:gridCol w="343379">
                  <a:extLst>
                    <a:ext uri="{9D8B030D-6E8A-4147-A177-3AD203B41FA5}">
                      <a16:colId xmlns:a16="http://schemas.microsoft.com/office/drawing/2014/main" xmlns="" val="20000"/>
                    </a:ext>
                  </a:extLst>
                </a:gridCol>
                <a:gridCol w="1017207">
                  <a:extLst>
                    <a:ext uri="{9D8B030D-6E8A-4147-A177-3AD203B41FA5}">
                      <a16:colId xmlns:a16="http://schemas.microsoft.com/office/drawing/2014/main" xmlns="" val="20001"/>
                    </a:ext>
                  </a:extLst>
                </a:gridCol>
                <a:gridCol w="545958">
                  <a:extLst>
                    <a:ext uri="{9D8B030D-6E8A-4147-A177-3AD203B41FA5}">
                      <a16:colId xmlns:a16="http://schemas.microsoft.com/office/drawing/2014/main" xmlns="" val="20002"/>
                    </a:ext>
                  </a:extLst>
                </a:gridCol>
                <a:gridCol w="1830876">
                  <a:extLst>
                    <a:ext uri="{9D8B030D-6E8A-4147-A177-3AD203B41FA5}">
                      <a16:colId xmlns:a16="http://schemas.microsoft.com/office/drawing/2014/main" xmlns="" val="20003"/>
                    </a:ext>
                  </a:extLst>
                </a:gridCol>
                <a:gridCol w="593850">
                  <a:extLst>
                    <a:ext uri="{9D8B030D-6E8A-4147-A177-3AD203B41FA5}">
                      <a16:colId xmlns:a16="http://schemas.microsoft.com/office/drawing/2014/main" xmlns="" val="20004"/>
                    </a:ext>
                  </a:extLst>
                </a:gridCol>
              </a:tblGrid>
              <a:tr h="216778">
                <a:tc>
                  <a:txBody>
                    <a:bodyPr/>
                    <a:lstStyle/>
                    <a:p>
                      <a:pPr algn="ctr">
                        <a:spcAft>
                          <a:spcPts val="0"/>
                        </a:spcAft>
                      </a:pPr>
                      <a:r>
                        <a:rPr lang="hr-HR" sz="600" dirty="0">
                          <a:effectLst/>
                        </a:rPr>
                        <a:t> </a:t>
                      </a:r>
                      <a:endParaRPr lang="hr-HR" sz="700" dirty="0">
                        <a:effectLst/>
                        <a:latin typeface="Times New Roman"/>
                        <a:ea typeface="Times New Roman"/>
                      </a:endParaRPr>
                    </a:p>
                  </a:txBody>
                  <a:tcPr marL="42256" marR="42256" marT="0" marB="0"/>
                </a:tc>
                <a:tc>
                  <a:txBody>
                    <a:bodyPr/>
                    <a:lstStyle/>
                    <a:p>
                      <a:pPr algn="ctr">
                        <a:spcAft>
                          <a:spcPts val="0"/>
                        </a:spcAft>
                      </a:pPr>
                      <a:r>
                        <a:rPr lang="hr-HR" sz="600">
                          <a:effectLst/>
                        </a:rPr>
                        <a:t>Izvor financiranja</a:t>
                      </a:r>
                      <a:endParaRPr lang="hr-HR" sz="700">
                        <a:effectLst/>
                        <a:latin typeface="Times New Roman"/>
                        <a:ea typeface="Times New Roman"/>
                      </a:endParaRPr>
                    </a:p>
                  </a:txBody>
                  <a:tcPr marL="42256" marR="42256" marT="0" marB="0"/>
                </a:tc>
                <a:tc>
                  <a:txBody>
                    <a:bodyPr/>
                    <a:lstStyle/>
                    <a:p>
                      <a:pPr algn="ctr">
                        <a:spcAft>
                          <a:spcPts val="0"/>
                        </a:spcAft>
                      </a:pPr>
                      <a:r>
                        <a:rPr lang="hr-HR" sz="600">
                          <a:effectLst/>
                        </a:rPr>
                        <a:t>Iznos</a:t>
                      </a:r>
                      <a:endParaRPr lang="hr-HR" sz="700">
                        <a:effectLst/>
                        <a:latin typeface="Times New Roman"/>
                        <a:ea typeface="Times New Roman"/>
                      </a:endParaRPr>
                    </a:p>
                  </a:txBody>
                  <a:tcPr marL="42256" marR="42256" marT="0" marB="0"/>
                </a:tc>
                <a:tc>
                  <a:txBody>
                    <a:bodyPr/>
                    <a:lstStyle/>
                    <a:p>
                      <a:pPr algn="ctr">
                        <a:spcAft>
                          <a:spcPts val="0"/>
                        </a:spcAft>
                      </a:pPr>
                      <a:r>
                        <a:rPr lang="hr-HR" sz="600">
                          <a:effectLst/>
                        </a:rPr>
                        <a:t>Opis potreba</a:t>
                      </a:r>
                      <a:endParaRPr lang="hr-HR" sz="700">
                        <a:effectLst/>
                        <a:latin typeface="Times New Roman"/>
                        <a:ea typeface="Times New Roman"/>
                      </a:endParaRPr>
                    </a:p>
                  </a:txBody>
                  <a:tcPr marL="42256" marR="42256" marT="0" marB="0"/>
                </a:tc>
                <a:tc>
                  <a:txBody>
                    <a:bodyPr/>
                    <a:lstStyle/>
                    <a:p>
                      <a:pPr algn="ctr">
                        <a:spcAft>
                          <a:spcPts val="0"/>
                        </a:spcAft>
                      </a:pPr>
                      <a:r>
                        <a:rPr lang="hr-HR" sz="600">
                          <a:effectLst/>
                        </a:rPr>
                        <a:t>Planirano</a:t>
                      </a:r>
                      <a:endParaRPr lang="hr-HR" sz="700">
                        <a:effectLst/>
                        <a:latin typeface="Times New Roman"/>
                        <a:ea typeface="Times New Roman"/>
                      </a:endParaRPr>
                    </a:p>
                  </a:txBody>
                  <a:tcPr marL="42256" marR="42256" marT="0" marB="0"/>
                </a:tc>
                <a:extLst>
                  <a:ext uri="{0D108BD9-81ED-4DB2-BD59-A6C34878D82A}">
                    <a16:rowId xmlns:a16="http://schemas.microsoft.com/office/drawing/2014/main" xmlns="" val="10000"/>
                  </a:ext>
                </a:extLst>
              </a:tr>
              <a:tr h="433558">
                <a:tc gridSpan="3">
                  <a:txBody>
                    <a:bodyPr/>
                    <a:lstStyle/>
                    <a:p>
                      <a:pPr>
                        <a:spcAft>
                          <a:spcPts val="0"/>
                        </a:spcAft>
                      </a:pPr>
                      <a:r>
                        <a:rPr lang="hr-HR" sz="600" dirty="0">
                          <a:effectLst/>
                        </a:rPr>
                        <a:t> </a:t>
                      </a:r>
                      <a:endParaRPr lang="hr-HR" sz="700" dirty="0">
                        <a:effectLst/>
                        <a:latin typeface="Times New Roman"/>
                        <a:ea typeface="Times New Roman"/>
                      </a:endParaRPr>
                    </a:p>
                  </a:txBody>
                  <a:tcPr marL="42256" marR="42256"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700">
                          <a:effectLst/>
                        </a:rPr>
                        <a:t>PREDŠKOLSKO OBRAZOVANJE</a:t>
                      </a:r>
                      <a:endParaRPr lang="hr-HR" sz="700">
                        <a:effectLst/>
                        <a:latin typeface="Times New Roman"/>
                        <a:ea typeface="Times New Roman"/>
                      </a:endParaRPr>
                    </a:p>
                  </a:txBody>
                  <a:tcPr marL="42256" marR="42256" marT="0" marB="0"/>
                </a:tc>
                <a:tc>
                  <a:txBody>
                    <a:bodyPr/>
                    <a:lstStyle/>
                    <a:p>
                      <a:pPr>
                        <a:spcAft>
                          <a:spcPts val="0"/>
                        </a:spcAft>
                      </a:pPr>
                      <a:r>
                        <a:rPr lang="hr-HR" sz="600">
                          <a:effectLst/>
                        </a:rPr>
                        <a:t> 190.000,00</a:t>
                      </a:r>
                      <a:endParaRPr lang="hr-HR" sz="700">
                        <a:effectLst/>
                        <a:latin typeface="Times New Roman"/>
                        <a:ea typeface="Times New Roman"/>
                      </a:endParaRPr>
                    </a:p>
                  </a:txBody>
                  <a:tcPr marL="42256" marR="42256" marT="0" marB="0"/>
                </a:tc>
                <a:extLst>
                  <a:ext uri="{0D108BD9-81ED-4DB2-BD59-A6C34878D82A}">
                    <a16:rowId xmlns:a16="http://schemas.microsoft.com/office/drawing/2014/main" xmlns="" val="10001"/>
                  </a:ext>
                </a:extLst>
              </a:tr>
              <a:tr h="1344785">
                <a:tc>
                  <a:txBody>
                    <a:bodyPr/>
                    <a:lstStyle/>
                    <a:p>
                      <a:pPr>
                        <a:spcAft>
                          <a:spcPts val="0"/>
                        </a:spcAft>
                      </a:pPr>
                      <a:r>
                        <a:rPr lang="hr-HR" sz="600">
                          <a:effectLst/>
                        </a:rPr>
                        <a:t>1.1.1.</a:t>
                      </a:r>
                      <a:endParaRPr lang="hr-HR" sz="700">
                        <a:effectLst/>
                      </a:endParaRPr>
                    </a:p>
                    <a:p>
                      <a:pPr>
                        <a:spcAft>
                          <a:spcPts val="0"/>
                        </a:spcAft>
                      </a:pPr>
                      <a:r>
                        <a:rPr lang="hr-HR" sz="600">
                          <a:effectLst/>
                        </a:rPr>
                        <a:t>5.5.1.</a:t>
                      </a:r>
                      <a:endParaRPr lang="hr-HR" sz="700">
                        <a:effectLst/>
                        <a:latin typeface="Times New Roman"/>
                        <a:ea typeface="Times New Roman"/>
                      </a:endParaRPr>
                    </a:p>
                  </a:txBody>
                  <a:tcPr marL="42256" marR="42256" marT="0" marB="0"/>
                </a:tc>
                <a:tc>
                  <a:txBody>
                    <a:bodyPr/>
                    <a:lstStyle/>
                    <a:p>
                      <a:pPr>
                        <a:spcAft>
                          <a:spcPts val="0"/>
                        </a:spcAft>
                      </a:pPr>
                      <a:r>
                        <a:rPr lang="hr-HR" sz="600" dirty="0">
                          <a:effectLst/>
                        </a:rPr>
                        <a:t>Prihodi od poreza</a:t>
                      </a:r>
                      <a:endParaRPr lang="hr-HR" sz="700" dirty="0">
                        <a:effectLst/>
                      </a:endParaRPr>
                    </a:p>
                    <a:p>
                      <a:pPr>
                        <a:spcAft>
                          <a:spcPts val="0"/>
                        </a:spcAft>
                      </a:pPr>
                      <a:r>
                        <a:rPr lang="hr-HR" sz="600" dirty="0">
                          <a:effectLst/>
                        </a:rPr>
                        <a:t>Županijski proračun</a:t>
                      </a:r>
                      <a:endParaRPr lang="hr-HR" sz="700" dirty="0">
                        <a:effectLst/>
                        <a:latin typeface="Times New Roman"/>
                        <a:ea typeface="Times New Roman"/>
                      </a:endParaRPr>
                    </a:p>
                  </a:txBody>
                  <a:tcPr marL="42256" marR="42256" marT="0" marB="0"/>
                </a:tc>
                <a:tc>
                  <a:txBody>
                    <a:bodyPr/>
                    <a:lstStyle/>
                    <a:p>
                      <a:pPr>
                        <a:spcAft>
                          <a:spcPts val="0"/>
                        </a:spcAft>
                      </a:pPr>
                      <a:r>
                        <a:rPr lang="hr-HR" sz="600" dirty="0">
                          <a:effectLst/>
                        </a:rPr>
                        <a:t>  90.000,00</a:t>
                      </a:r>
                      <a:endParaRPr lang="hr-HR" sz="700" dirty="0">
                        <a:effectLst/>
                      </a:endParaRPr>
                    </a:p>
                    <a:p>
                      <a:pPr>
                        <a:spcAft>
                          <a:spcPts val="0"/>
                        </a:spcAft>
                      </a:pPr>
                      <a:r>
                        <a:rPr lang="hr-HR" sz="600" dirty="0">
                          <a:effectLst/>
                        </a:rPr>
                        <a:t>100.000,00</a:t>
                      </a:r>
                      <a:endParaRPr lang="hr-HR" sz="700" dirty="0">
                        <a:effectLst/>
                        <a:latin typeface="Times New Roman"/>
                        <a:ea typeface="Times New Roman"/>
                      </a:endParaRPr>
                    </a:p>
                  </a:txBody>
                  <a:tcPr marL="42256" marR="42256" marT="0" marB="0"/>
                </a:tc>
                <a:tc>
                  <a:txBody>
                    <a:bodyPr/>
                    <a:lstStyle/>
                    <a:p>
                      <a:pPr algn="just">
                        <a:spcAft>
                          <a:spcPts val="0"/>
                        </a:spcAft>
                      </a:pPr>
                      <a:r>
                        <a:rPr lang="hr-HR" sz="600" dirty="0">
                          <a:effectLst/>
                        </a:rPr>
                        <a:t>- organizacija male škole </a:t>
                      </a:r>
                      <a:endParaRPr lang="hr-HR" sz="700" dirty="0">
                        <a:effectLst/>
                      </a:endParaRPr>
                    </a:p>
                    <a:p>
                      <a:pPr algn="just">
                        <a:spcAft>
                          <a:spcPts val="0"/>
                        </a:spcAft>
                      </a:pPr>
                      <a:r>
                        <a:rPr lang="hr-HR" sz="600" dirty="0">
                          <a:effectLst/>
                        </a:rPr>
                        <a:t>- darovi djeci od 0 – 6 godina za blagdan</a:t>
                      </a:r>
                      <a:endParaRPr lang="hr-HR" sz="700" dirty="0">
                        <a:effectLst/>
                      </a:endParaRPr>
                    </a:p>
                    <a:p>
                      <a:pPr algn="just">
                        <a:spcAft>
                          <a:spcPts val="0"/>
                        </a:spcAft>
                      </a:pPr>
                      <a:r>
                        <a:rPr lang="hr-HR" sz="600" dirty="0">
                          <a:effectLst/>
                        </a:rPr>
                        <a:t>  svetog Nikole </a:t>
                      </a:r>
                      <a:endParaRPr lang="hr-HR" sz="700" dirty="0">
                        <a:effectLst/>
                      </a:endParaRPr>
                    </a:p>
                    <a:p>
                      <a:pPr algn="just">
                        <a:spcAft>
                          <a:spcPts val="0"/>
                        </a:spcAft>
                      </a:pPr>
                      <a:r>
                        <a:rPr lang="hr-HR" sz="600" dirty="0">
                          <a:effectLst/>
                        </a:rPr>
                        <a:t>- sufinanciranje dječjih vrtića </a:t>
                      </a:r>
                      <a:endParaRPr lang="hr-HR" sz="700" dirty="0">
                        <a:effectLst/>
                      </a:endParaRPr>
                    </a:p>
                    <a:p>
                      <a:pPr algn="just">
                        <a:spcAft>
                          <a:spcPts val="0"/>
                        </a:spcAft>
                      </a:pPr>
                      <a:r>
                        <a:rPr lang="hr-HR" sz="600" dirty="0">
                          <a:effectLst/>
                        </a:rPr>
                        <a:t>- uređenje igraonice za djecu predškolskog</a:t>
                      </a:r>
                      <a:endParaRPr lang="hr-HR" sz="700" dirty="0">
                        <a:effectLst/>
                      </a:endParaRPr>
                    </a:p>
                    <a:p>
                      <a:pPr algn="just">
                        <a:spcAft>
                          <a:spcPts val="0"/>
                        </a:spcAft>
                      </a:pPr>
                      <a:r>
                        <a:rPr lang="hr-HR" sz="600" dirty="0">
                          <a:effectLst/>
                        </a:rPr>
                        <a:t>  odgoja </a:t>
                      </a:r>
                      <a:endParaRPr lang="hr-HR" sz="700" dirty="0">
                        <a:effectLst/>
                      </a:endParaRPr>
                    </a:p>
                    <a:p>
                      <a:pPr algn="just">
                        <a:spcAft>
                          <a:spcPts val="0"/>
                        </a:spcAft>
                      </a:pPr>
                      <a:r>
                        <a:rPr lang="hr-HR" sz="700" dirty="0">
                          <a:effectLst/>
                        </a:rPr>
                        <a:t>Gradnja dječjeg vrtića</a:t>
                      </a:r>
                    </a:p>
                    <a:p>
                      <a:pPr algn="just">
                        <a:spcAft>
                          <a:spcPts val="0"/>
                        </a:spcAft>
                      </a:pPr>
                      <a:r>
                        <a:rPr lang="hr-HR" sz="600" dirty="0">
                          <a:effectLst/>
                        </a:rPr>
                        <a:t>- projektna dokumentacija </a:t>
                      </a:r>
                      <a:endParaRPr lang="hr-HR" sz="700" dirty="0">
                        <a:effectLst/>
                      </a:endParaRPr>
                    </a:p>
                    <a:p>
                      <a:pPr algn="just">
                        <a:spcAft>
                          <a:spcPts val="0"/>
                        </a:spcAft>
                      </a:pPr>
                      <a:r>
                        <a:rPr lang="hr-HR" sz="600" dirty="0">
                          <a:effectLst/>
                        </a:rPr>
                        <a:t>- naknade uz građevinsku dozvolu</a:t>
                      </a:r>
                      <a:endParaRPr lang="hr-HR" sz="700" dirty="0">
                        <a:effectLst/>
                        <a:latin typeface="Times New Roman"/>
                        <a:ea typeface="Times New Roman"/>
                      </a:endParaRPr>
                    </a:p>
                  </a:txBody>
                  <a:tcPr marL="42256" marR="42256" marT="0" marB="0"/>
                </a:tc>
                <a:tc>
                  <a:txBody>
                    <a:bodyPr/>
                    <a:lstStyle/>
                    <a:p>
                      <a:pPr>
                        <a:spcAft>
                          <a:spcPts val="0"/>
                        </a:spcAft>
                      </a:pPr>
                      <a:r>
                        <a:rPr lang="hr-HR" sz="600">
                          <a:effectLst/>
                        </a:rPr>
                        <a:t> 23.000,00</a:t>
                      </a:r>
                      <a:endParaRPr lang="hr-HR" sz="700">
                        <a:effectLst/>
                      </a:endParaRPr>
                    </a:p>
                    <a:p>
                      <a:pPr>
                        <a:spcAft>
                          <a:spcPts val="0"/>
                        </a:spcAft>
                      </a:pPr>
                      <a:r>
                        <a:rPr lang="hr-HR" sz="600">
                          <a:effectLst/>
                        </a:rPr>
                        <a:t>  4.000,00</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31.000,00</a:t>
                      </a:r>
                      <a:endParaRPr lang="hr-HR" sz="700">
                        <a:effectLst/>
                      </a:endParaRPr>
                    </a:p>
                    <a:p>
                      <a:pPr>
                        <a:spcAft>
                          <a:spcPts val="0"/>
                        </a:spcAft>
                      </a:pPr>
                      <a:r>
                        <a:rPr lang="hr-HR" sz="600">
                          <a:effectLst/>
                        </a:rPr>
                        <a:t> 12.000,00</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100.000,00</a:t>
                      </a:r>
                      <a:endParaRPr lang="hr-HR" sz="700">
                        <a:effectLst/>
                      </a:endParaRPr>
                    </a:p>
                    <a:p>
                      <a:pPr>
                        <a:spcAft>
                          <a:spcPts val="0"/>
                        </a:spcAft>
                      </a:pPr>
                      <a:r>
                        <a:rPr lang="hr-HR" sz="600">
                          <a:effectLst/>
                        </a:rPr>
                        <a:t>   20.000,00</a:t>
                      </a:r>
                      <a:endParaRPr lang="hr-HR" sz="700">
                        <a:effectLst/>
                        <a:latin typeface="Times New Roman"/>
                        <a:ea typeface="Times New Roman"/>
                      </a:endParaRPr>
                    </a:p>
                  </a:txBody>
                  <a:tcPr marL="42256" marR="42256" marT="0" marB="0"/>
                </a:tc>
                <a:extLst>
                  <a:ext uri="{0D108BD9-81ED-4DB2-BD59-A6C34878D82A}">
                    <a16:rowId xmlns:a16="http://schemas.microsoft.com/office/drawing/2014/main" xmlns="" val="10002"/>
                  </a:ext>
                </a:extLst>
              </a:tr>
              <a:tr h="246278">
                <a:tc gridSpan="3">
                  <a:txBody>
                    <a:bodyPr/>
                    <a:lstStyle/>
                    <a:p>
                      <a:pPr>
                        <a:spcAft>
                          <a:spcPts val="0"/>
                        </a:spcAft>
                      </a:pPr>
                      <a:r>
                        <a:rPr lang="hr-HR" sz="600" dirty="0">
                          <a:effectLst/>
                        </a:rPr>
                        <a:t> </a:t>
                      </a:r>
                      <a:endParaRPr lang="hr-HR" sz="700" dirty="0">
                        <a:effectLst/>
                        <a:latin typeface="Times New Roman"/>
                        <a:ea typeface="Times New Roman"/>
                      </a:endParaRPr>
                    </a:p>
                  </a:txBody>
                  <a:tcPr marL="42256" marR="42256"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lgn="just">
                        <a:spcAft>
                          <a:spcPts val="0"/>
                        </a:spcAft>
                      </a:pPr>
                      <a:r>
                        <a:rPr lang="hr-HR" sz="700" dirty="0">
                          <a:effectLst/>
                        </a:rPr>
                        <a:t>OSNOVNO OBRAZOVANJE</a:t>
                      </a:r>
                      <a:endParaRPr lang="hr-HR" sz="700" dirty="0">
                        <a:effectLst/>
                        <a:latin typeface="Times New Roman"/>
                        <a:ea typeface="Times New Roman"/>
                      </a:endParaRPr>
                    </a:p>
                  </a:txBody>
                  <a:tcPr marL="42256" marR="42256" marT="0" marB="0"/>
                </a:tc>
                <a:tc>
                  <a:txBody>
                    <a:bodyPr/>
                    <a:lstStyle/>
                    <a:p>
                      <a:pPr>
                        <a:spcAft>
                          <a:spcPts val="0"/>
                        </a:spcAft>
                      </a:pPr>
                      <a:r>
                        <a:rPr lang="hr-HR" sz="600">
                          <a:effectLst/>
                        </a:rPr>
                        <a:t>742.850,00</a:t>
                      </a:r>
                      <a:endParaRPr lang="hr-HR" sz="700">
                        <a:effectLst/>
                        <a:latin typeface="Times New Roman"/>
                        <a:ea typeface="Times New Roman"/>
                      </a:endParaRPr>
                    </a:p>
                  </a:txBody>
                  <a:tcPr marL="42256" marR="42256" marT="0" marB="0"/>
                </a:tc>
                <a:extLst>
                  <a:ext uri="{0D108BD9-81ED-4DB2-BD59-A6C34878D82A}">
                    <a16:rowId xmlns:a16="http://schemas.microsoft.com/office/drawing/2014/main" xmlns="" val="10003"/>
                  </a:ext>
                </a:extLst>
              </a:tr>
              <a:tr h="1150305">
                <a:tc>
                  <a:txBody>
                    <a:bodyPr/>
                    <a:lstStyle/>
                    <a:p>
                      <a:pPr>
                        <a:spcAft>
                          <a:spcPts val="0"/>
                        </a:spcAft>
                      </a:pPr>
                      <a:r>
                        <a:rPr lang="hr-HR" sz="600" dirty="0">
                          <a:effectLst/>
                        </a:rPr>
                        <a:t>1.1.1.</a:t>
                      </a:r>
                      <a:endParaRPr lang="hr-HR" sz="700" dirty="0">
                        <a:effectLst/>
                      </a:endParaRPr>
                    </a:p>
                    <a:p>
                      <a:pPr>
                        <a:spcAft>
                          <a:spcPts val="0"/>
                        </a:spcAft>
                      </a:pPr>
                      <a:r>
                        <a:rPr lang="hr-HR" sz="600" dirty="0">
                          <a:effectLst/>
                        </a:rPr>
                        <a:t> </a:t>
                      </a:r>
                      <a:endParaRPr lang="hr-HR" sz="700" dirty="0">
                        <a:effectLst/>
                      </a:endParaRPr>
                    </a:p>
                    <a:p>
                      <a:pPr>
                        <a:spcAft>
                          <a:spcPts val="0"/>
                        </a:spcAft>
                      </a:pPr>
                      <a:r>
                        <a:rPr lang="hr-HR" sz="600" dirty="0">
                          <a:effectLst/>
                        </a:rPr>
                        <a:t>1.1.1.</a:t>
                      </a:r>
                      <a:endParaRPr lang="hr-HR" sz="700" dirty="0">
                        <a:effectLst/>
                      </a:endParaRPr>
                    </a:p>
                    <a:p>
                      <a:pPr>
                        <a:spcAft>
                          <a:spcPts val="0"/>
                        </a:spcAft>
                      </a:pPr>
                      <a:r>
                        <a:rPr lang="hr-HR" sz="600" dirty="0">
                          <a:effectLst/>
                        </a:rPr>
                        <a:t>1.1.1.</a:t>
                      </a:r>
                      <a:endParaRPr lang="hr-HR" sz="700" dirty="0">
                        <a:effectLst/>
                      </a:endParaRPr>
                    </a:p>
                    <a:p>
                      <a:pPr>
                        <a:spcAft>
                          <a:spcPts val="0"/>
                        </a:spcAft>
                      </a:pPr>
                      <a:r>
                        <a:rPr lang="hr-HR" sz="600" dirty="0">
                          <a:effectLst/>
                        </a:rPr>
                        <a:t>1.1.2.</a:t>
                      </a:r>
                      <a:endParaRPr lang="hr-HR" sz="700" dirty="0">
                        <a:effectLst/>
                      </a:endParaRPr>
                    </a:p>
                    <a:p>
                      <a:pPr>
                        <a:spcAft>
                          <a:spcPts val="0"/>
                        </a:spcAft>
                      </a:pPr>
                      <a:r>
                        <a:rPr lang="hr-HR" sz="600" dirty="0">
                          <a:effectLst/>
                        </a:rPr>
                        <a:t> </a:t>
                      </a:r>
                      <a:endParaRPr lang="hr-HR" sz="700" dirty="0">
                        <a:effectLst/>
                        <a:latin typeface="Times New Roman"/>
                        <a:ea typeface="Times New Roman"/>
                      </a:endParaRPr>
                    </a:p>
                  </a:txBody>
                  <a:tcPr marL="42256" marR="42256" marT="0" marB="0"/>
                </a:tc>
                <a:tc>
                  <a:txBody>
                    <a:bodyPr/>
                    <a:lstStyle/>
                    <a:p>
                      <a:pPr>
                        <a:spcAft>
                          <a:spcPts val="0"/>
                        </a:spcAft>
                      </a:pPr>
                      <a:r>
                        <a:rPr lang="hr-HR" sz="600" dirty="0">
                          <a:effectLst/>
                        </a:rPr>
                        <a:t>Prihodi od poreza</a:t>
                      </a:r>
                      <a:endParaRPr lang="hr-HR" sz="700" dirty="0">
                        <a:effectLst/>
                      </a:endParaRPr>
                    </a:p>
                    <a:p>
                      <a:pPr>
                        <a:spcAft>
                          <a:spcPts val="0"/>
                        </a:spcAft>
                      </a:pPr>
                      <a:r>
                        <a:rPr lang="hr-HR" sz="600" dirty="0">
                          <a:effectLst/>
                        </a:rPr>
                        <a:t> </a:t>
                      </a:r>
                      <a:endParaRPr lang="hr-HR" sz="700" dirty="0">
                        <a:effectLst/>
                      </a:endParaRPr>
                    </a:p>
                    <a:p>
                      <a:pPr>
                        <a:spcAft>
                          <a:spcPts val="0"/>
                        </a:spcAft>
                      </a:pPr>
                      <a:r>
                        <a:rPr lang="hr-HR" sz="600" dirty="0">
                          <a:effectLst/>
                        </a:rPr>
                        <a:t>Prihodi od poreza</a:t>
                      </a:r>
                      <a:endParaRPr lang="hr-HR" sz="700" dirty="0">
                        <a:effectLst/>
                      </a:endParaRPr>
                    </a:p>
                    <a:p>
                      <a:pPr>
                        <a:spcAft>
                          <a:spcPts val="0"/>
                        </a:spcAft>
                      </a:pPr>
                      <a:r>
                        <a:rPr lang="hr-HR" sz="600" dirty="0">
                          <a:effectLst/>
                        </a:rPr>
                        <a:t>Prihodi od poreza</a:t>
                      </a:r>
                      <a:endParaRPr lang="hr-HR" sz="700" dirty="0">
                        <a:effectLst/>
                      </a:endParaRPr>
                    </a:p>
                    <a:p>
                      <a:pPr>
                        <a:spcAft>
                          <a:spcPts val="0"/>
                        </a:spcAft>
                      </a:pPr>
                      <a:r>
                        <a:rPr lang="hr-HR" sz="600" dirty="0">
                          <a:effectLst/>
                        </a:rPr>
                        <a:t>Ostali opći prihodi i primici</a:t>
                      </a:r>
                      <a:endParaRPr lang="hr-HR" sz="700" dirty="0">
                        <a:effectLst/>
                        <a:latin typeface="Times New Roman"/>
                        <a:ea typeface="Times New Roman"/>
                      </a:endParaRPr>
                    </a:p>
                  </a:txBody>
                  <a:tcPr marL="42256" marR="42256" marT="0" marB="0"/>
                </a:tc>
                <a:tc>
                  <a:txBody>
                    <a:bodyPr/>
                    <a:lstStyle/>
                    <a:p>
                      <a:pPr>
                        <a:spcAft>
                          <a:spcPts val="0"/>
                        </a:spcAft>
                      </a:pPr>
                      <a:r>
                        <a:rPr lang="hr-HR" sz="600">
                          <a:effectLst/>
                        </a:rPr>
                        <a:t> 12.000,00</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5.000,00</a:t>
                      </a:r>
                      <a:endParaRPr lang="hr-HR" sz="700">
                        <a:effectLst/>
                      </a:endParaRPr>
                    </a:p>
                    <a:p>
                      <a:pPr>
                        <a:spcAft>
                          <a:spcPts val="0"/>
                        </a:spcAft>
                      </a:pPr>
                      <a:r>
                        <a:rPr lang="hr-HR" sz="600">
                          <a:effectLst/>
                        </a:rPr>
                        <a:t>  50.000,00</a:t>
                      </a:r>
                      <a:endParaRPr lang="hr-HR" sz="700">
                        <a:effectLst/>
                      </a:endParaRPr>
                    </a:p>
                    <a:p>
                      <a:pPr>
                        <a:spcAft>
                          <a:spcPts val="0"/>
                        </a:spcAft>
                      </a:pPr>
                      <a:r>
                        <a:rPr lang="hr-HR" sz="600">
                          <a:effectLst/>
                        </a:rPr>
                        <a:t>100.000,00</a:t>
                      </a:r>
                      <a:endParaRPr lang="hr-HR" sz="700">
                        <a:effectLst/>
                        <a:latin typeface="Times New Roman"/>
                        <a:ea typeface="Times New Roman"/>
                      </a:endParaRPr>
                    </a:p>
                  </a:txBody>
                  <a:tcPr marL="42256" marR="42256" marT="0" marB="0"/>
                </a:tc>
                <a:tc>
                  <a:txBody>
                    <a:bodyPr/>
                    <a:lstStyle/>
                    <a:p>
                      <a:pPr algn="just">
                        <a:spcAft>
                          <a:spcPts val="0"/>
                        </a:spcAft>
                      </a:pPr>
                      <a:r>
                        <a:rPr lang="hr-HR" sz="600" dirty="0">
                          <a:effectLst/>
                        </a:rPr>
                        <a:t>- sufinanciranje škole plivanje djeci 4.</a:t>
                      </a:r>
                      <a:endParaRPr lang="hr-HR" sz="700" dirty="0">
                        <a:effectLst/>
                      </a:endParaRPr>
                    </a:p>
                    <a:p>
                      <a:pPr algn="just">
                        <a:spcAft>
                          <a:spcPts val="0"/>
                        </a:spcAft>
                      </a:pPr>
                      <a:r>
                        <a:rPr lang="hr-HR" sz="600" dirty="0">
                          <a:effectLst/>
                        </a:rPr>
                        <a:t>  razreda </a:t>
                      </a:r>
                      <a:endParaRPr lang="hr-HR" sz="700" dirty="0">
                        <a:effectLst/>
                      </a:endParaRPr>
                    </a:p>
                    <a:p>
                      <a:pPr algn="just">
                        <a:spcAft>
                          <a:spcPts val="0"/>
                        </a:spcAft>
                      </a:pPr>
                      <a:r>
                        <a:rPr lang="hr-HR" sz="600" dirty="0">
                          <a:effectLst/>
                        </a:rPr>
                        <a:t>- darovi djeci za blagdan Sv. Nikole </a:t>
                      </a:r>
                      <a:endParaRPr lang="hr-HR" sz="700" dirty="0">
                        <a:effectLst/>
                      </a:endParaRPr>
                    </a:p>
                    <a:p>
                      <a:pPr algn="just">
                        <a:spcAft>
                          <a:spcPts val="0"/>
                        </a:spcAft>
                      </a:pPr>
                      <a:r>
                        <a:rPr lang="hr-HR" sz="600" dirty="0">
                          <a:effectLst/>
                        </a:rPr>
                        <a:t>- sufinanciranje školskih udžbenika</a:t>
                      </a:r>
                      <a:endParaRPr lang="hr-HR" sz="700" dirty="0">
                        <a:effectLst/>
                      </a:endParaRPr>
                    </a:p>
                    <a:p>
                      <a:pPr algn="just">
                        <a:spcAft>
                          <a:spcPts val="0"/>
                        </a:spcAft>
                      </a:pPr>
                      <a:r>
                        <a:rPr lang="hr-HR" sz="600" dirty="0">
                          <a:effectLst/>
                        </a:rPr>
                        <a:t>-  tekuće pomoći gradskom proračunu za</a:t>
                      </a:r>
                      <a:endParaRPr lang="hr-HR" sz="700" dirty="0">
                        <a:effectLst/>
                      </a:endParaRPr>
                    </a:p>
                    <a:p>
                      <a:pPr algn="just">
                        <a:spcAft>
                          <a:spcPts val="0"/>
                        </a:spcAft>
                      </a:pPr>
                      <a:r>
                        <a:rPr lang="hr-HR" sz="600" dirty="0">
                          <a:effectLst/>
                        </a:rPr>
                        <a:t>  osnovnu školu </a:t>
                      </a:r>
                      <a:endParaRPr lang="hr-HR" sz="700" dirty="0">
                        <a:effectLst/>
                        <a:latin typeface="Times New Roman"/>
                        <a:ea typeface="Times New Roman"/>
                      </a:endParaRPr>
                    </a:p>
                  </a:txBody>
                  <a:tcPr marL="42256" marR="42256" marT="0" marB="0"/>
                </a:tc>
                <a:tc>
                  <a:txBody>
                    <a:bodyPr/>
                    <a:lstStyle/>
                    <a:p>
                      <a:pPr>
                        <a:spcAft>
                          <a:spcPts val="0"/>
                        </a:spcAft>
                      </a:pPr>
                      <a:r>
                        <a:rPr lang="hr-HR" sz="600">
                          <a:effectLst/>
                        </a:rPr>
                        <a:t>  12.000,00</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5.000,00</a:t>
                      </a:r>
                      <a:endParaRPr lang="hr-HR" sz="700">
                        <a:effectLst/>
                      </a:endParaRPr>
                    </a:p>
                    <a:p>
                      <a:pPr>
                        <a:spcAft>
                          <a:spcPts val="0"/>
                        </a:spcAft>
                      </a:pPr>
                      <a:r>
                        <a:rPr lang="hr-HR" sz="600">
                          <a:effectLst/>
                        </a:rPr>
                        <a:t>   50.000,00</a:t>
                      </a:r>
                      <a:endParaRPr lang="hr-HR" sz="700">
                        <a:effectLst/>
                      </a:endParaRPr>
                    </a:p>
                    <a:p>
                      <a:pPr>
                        <a:spcAft>
                          <a:spcPts val="0"/>
                        </a:spcAft>
                      </a:pPr>
                      <a:r>
                        <a:rPr lang="hr-HR" sz="600">
                          <a:effectLst/>
                        </a:rPr>
                        <a:t> 100.000,00</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latin typeface="Times New Roman"/>
                        <a:ea typeface="Times New Roman"/>
                      </a:endParaRPr>
                    </a:p>
                  </a:txBody>
                  <a:tcPr marL="42256" marR="42256" marT="0" marB="0"/>
                </a:tc>
                <a:extLst>
                  <a:ext uri="{0D108BD9-81ED-4DB2-BD59-A6C34878D82A}">
                    <a16:rowId xmlns:a16="http://schemas.microsoft.com/office/drawing/2014/main" xmlns="" val="10004"/>
                  </a:ext>
                </a:extLst>
              </a:tr>
              <a:tr h="1447910">
                <a:tc>
                  <a:txBody>
                    <a:bodyPr/>
                    <a:lstStyle/>
                    <a:p>
                      <a:pPr>
                        <a:spcAft>
                          <a:spcPts val="0"/>
                        </a:spcAft>
                      </a:pPr>
                      <a:r>
                        <a:rPr lang="hr-HR" sz="600">
                          <a:effectLst/>
                        </a:rPr>
                        <a:t>1.1.1.</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5.5.1.</a:t>
                      </a:r>
                      <a:endParaRPr lang="hr-HR" sz="700">
                        <a:effectLst/>
                        <a:latin typeface="Times New Roman"/>
                        <a:ea typeface="Times New Roman"/>
                      </a:endParaRPr>
                    </a:p>
                  </a:txBody>
                  <a:tcPr marL="42256" marR="42256" marT="0" marB="0"/>
                </a:tc>
                <a:tc>
                  <a:txBody>
                    <a:bodyPr/>
                    <a:lstStyle/>
                    <a:p>
                      <a:pPr>
                        <a:spcAft>
                          <a:spcPts val="0"/>
                        </a:spcAft>
                      </a:pPr>
                      <a:r>
                        <a:rPr lang="hr-HR" sz="600">
                          <a:effectLst/>
                        </a:rPr>
                        <a:t>Prihodi od poreza</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Županijski proračun</a:t>
                      </a:r>
                      <a:endParaRPr lang="hr-HR" sz="700">
                        <a:effectLst/>
                        <a:latin typeface="Times New Roman"/>
                        <a:ea typeface="Times New Roman"/>
                      </a:endParaRPr>
                    </a:p>
                  </a:txBody>
                  <a:tcPr marL="42256" marR="42256" marT="0" marB="0"/>
                </a:tc>
                <a:tc>
                  <a:txBody>
                    <a:bodyPr/>
                    <a:lstStyle/>
                    <a:p>
                      <a:pPr>
                        <a:spcAft>
                          <a:spcPts val="0"/>
                        </a:spcAft>
                      </a:pPr>
                      <a:r>
                        <a:rPr lang="hr-HR" sz="600">
                          <a:effectLst/>
                        </a:rPr>
                        <a:t>16.000,00</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 </a:t>
                      </a:r>
                      <a:endParaRPr lang="hr-HR" sz="700">
                        <a:effectLst/>
                      </a:endParaRPr>
                    </a:p>
                    <a:p>
                      <a:pPr>
                        <a:spcAft>
                          <a:spcPts val="0"/>
                        </a:spcAft>
                      </a:pPr>
                      <a:r>
                        <a:rPr lang="hr-HR" sz="600">
                          <a:effectLst/>
                        </a:rPr>
                        <a:t>150.000,00</a:t>
                      </a:r>
                      <a:endParaRPr lang="hr-HR" sz="700">
                        <a:effectLst/>
                        <a:latin typeface="Times New Roman"/>
                        <a:ea typeface="Times New Roman"/>
                      </a:endParaRPr>
                    </a:p>
                  </a:txBody>
                  <a:tcPr marL="42256" marR="42256" marT="0" marB="0"/>
                </a:tc>
                <a:tc>
                  <a:txBody>
                    <a:bodyPr/>
                    <a:lstStyle/>
                    <a:p>
                      <a:pPr>
                        <a:spcAft>
                          <a:spcPts val="0"/>
                        </a:spcAft>
                      </a:pPr>
                      <a:r>
                        <a:rPr lang="hr-HR" sz="600" dirty="0">
                          <a:effectLst/>
                        </a:rPr>
                        <a:t>- Subvencioniranje prijevoza učenika </a:t>
                      </a:r>
                      <a:endParaRPr lang="hr-HR" sz="700" dirty="0">
                        <a:effectLst/>
                      </a:endParaRPr>
                    </a:p>
                    <a:p>
                      <a:pPr>
                        <a:spcAft>
                          <a:spcPts val="0"/>
                        </a:spcAft>
                      </a:pPr>
                      <a:r>
                        <a:rPr lang="hr-HR" sz="600" dirty="0">
                          <a:effectLst/>
                        </a:rPr>
                        <a:t>  srednjih škola</a:t>
                      </a:r>
                      <a:endParaRPr lang="hr-HR" sz="700" dirty="0">
                        <a:effectLst/>
                      </a:endParaRPr>
                    </a:p>
                    <a:p>
                      <a:pPr>
                        <a:spcAft>
                          <a:spcPts val="0"/>
                        </a:spcAft>
                      </a:pPr>
                      <a:r>
                        <a:rPr lang="hr-HR" sz="600" dirty="0">
                          <a:effectLst/>
                        </a:rPr>
                        <a:t> Za sve učenike koji putuju u srednju školu u</a:t>
                      </a:r>
                      <a:endParaRPr lang="hr-HR" sz="700" dirty="0">
                        <a:effectLst/>
                      </a:endParaRPr>
                    </a:p>
                    <a:p>
                      <a:pPr>
                        <a:spcAft>
                          <a:spcPts val="0"/>
                        </a:spcAft>
                      </a:pPr>
                      <a:r>
                        <a:rPr lang="hr-HR" sz="600" dirty="0">
                          <a:effectLst/>
                        </a:rPr>
                        <a:t> susjedne gradove Općina </a:t>
                      </a:r>
                      <a:r>
                        <a:rPr lang="hr-HR" sz="600" dirty="0" err="1">
                          <a:effectLst/>
                        </a:rPr>
                        <a:t>Rakovec</a:t>
                      </a:r>
                      <a:r>
                        <a:rPr lang="hr-HR" sz="600" dirty="0">
                          <a:effectLst/>
                        </a:rPr>
                        <a:t> </a:t>
                      </a:r>
                      <a:endParaRPr lang="hr-HR" sz="700" dirty="0">
                        <a:effectLst/>
                      </a:endParaRPr>
                    </a:p>
                    <a:p>
                      <a:pPr>
                        <a:spcAft>
                          <a:spcPts val="0"/>
                        </a:spcAft>
                      </a:pPr>
                      <a:r>
                        <a:rPr lang="hr-HR" sz="600" dirty="0">
                          <a:effectLst/>
                        </a:rPr>
                        <a:t> subvencionirat će mjesečnu kartu i to: </a:t>
                      </a:r>
                      <a:endParaRPr lang="hr-HR" sz="700" dirty="0">
                        <a:effectLst/>
                      </a:endParaRPr>
                    </a:p>
                    <a:p>
                      <a:pPr marL="342900" lvl="0" indent="-342900">
                        <a:spcAft>
                          <a:spcPts val="0"/>
                        </a:spcAft>
                        <a:buFont typeface="Symbol"/>
                        <a:buChar char="-"/>
                        <a:tabLst>
                          <a:tab pos="457200" algn="l"/>
                        </a:tabLst>
                      </a:pPr>
                      <a:r>
                        <a:rPr lang="hr-HR" sz="600" dirty="0">
                          <a:effectLst/>
                        </a:rPr>
                        <a:t>za vlak 10%</a:t>
                      </a:r>
                      <a:endParaRPr lang="hr-HR" sz="700" dirty="0">
                        <a:effectLst/>
                      </a:endParaRPr>
                    </a:p>
                    <a:p>
                      <a:pPr marL="342900" lvl="0" indent="-342900">
                        <a:spcAft>
                          <a:spcPts val="0"/>
                        </a:spcAft>
                        <a:buFont typeface="Symbol"/>
                        <a:buChar char="-"/>
                        <a:tabLst>
                          <a:tab pos="457200" algn="l"/>
                        </a:tabLst>
                      </a:pPr>
                      <a:r>
                        <a:rPr lang="hr-HR" sz="600" dirty="0">
                          <a:effectLst/>
                        </a:rPr>
                        <a:t>za autobusni prijevoz 10%</a:t>
                      </a:r>
                      <a:endParaRPr lang="hr-HR" sz="700" dirty="0">
                        <a:effectLst/>
                      </a:endParaRPr>
                    </a:p>
                    <a:p>
                      <a:pPr marL="342900" lvl="0" indent="-342900">
                        <a:spcAft>
                          <a:spcPts val="0"/>
                        </a:spcAft>
                        <a:buFont typeface="Symbol"/>
                        <a:buChar char="-"/>
                        <a:tabLst>
                          <a:tab pos="457200" algn="l"/>
                        </a:tabLst>
                      </a:pPr>
                      <a:r>
                        <a:rPr lang="hr-HR" sz="600" dirty="0">
                          <a:effectLst/>
                        </a:rPr>
                        <a:t>za taxi prijevoz 10%, te 75% iz županijskog proračuna</a:t>
                      </a:r>
                      <a:endParaRPr lang="hr-HR" sz="700" dirty="0">
                        <a:effectLst/>
                      </a:endParaRPr>
                    </a:p>
                    <a:p>
                      <a:pPr algn="just">
                        <a:spcAft>
                          <a:spcPts val="0"/>
                        </a:spcAft>
                      </a:pPr>
                      <a:r>
                        <a:rPr lang="hr-HR" sz="600" dirty="0">
                          <a:effectLst/>
                        </a:rPr>
                        <a:t> </a:t>
                      </a:r>
                      <a:endParaRPr lang="hr-HR" sz="700" dirty="0">
                        <a:effectLst/>
                        <a:latin typeface="Times New Roman"/>
                        <a:ea typeface="Times New Roman"/>
                      </a:endParaRPr>
                    </a:p>
                  </a:txBody>
                  <a:tcPr marL="42256" marR="42256" marT="0" marB="0"/>
                </a:tc>
                <a:tc>
                  <a:txBody>
                    <a:bodyPr/>
                    <a:lstStyle/>
                    <a:p>
                      <a:pPr>
                        <a:spcAft>
                          <a:spcPts val="0"/>
                        </a:spcAft>
                      </a:pPr>
                      <a:r>
                        <a:rPr lang="hr-HR" sz="600" dirty="0">
                          <a:effectLst/>
                        </a:rPr>
                        <a:t>166.000,00</a:t>
                      </a:r>
                      <a:endParaRPr lang="hr-HR" sz="700" dirty="0">
                        <a:effectLst/>
                      </a:endParaRPr>
                    </a:p>
                    <a:p>
                      <a:pPr>
                        <a:spcAft>
                          <a:spcPts val="0"/>
                        </a:spcAft>
                      </a:pPr>
                      <a:r>
                        <a:rPr lang="hr-HR" sz="600" dirty="0">
                          <a:effectLst/>
                        </a:rPr>
                        <a:t> </a:t>
                      </a:r>
                      <a:endParaRPr lang="hr-HR" sz="700" dirty="0">
                        <a:effectLst/>
                        <a:latin typeface="Times New Roman"/>
                        <a:ea typeface="Times New Roman"/>
                      </a:endParaRPr>
                    </a:p>
                  </a:txBody>
                  <a:tcPr marL="42256" marR="42256" marT="0" marB="0"/>
                </a:tc>
                <a:extLst>
                  <a:ext uri="{0D108BD9-81ED-4DB2-BD59-A6C34878D82A}">
                    <a16:rowId xmlns:a16="http://schemas.microsoft.com/office/drawing/2014/main" xmlns="" val="10005"/>
                  </a:ext>
                </a:extLst>
              </a:tr>
              <a:tr h="506703">
                <a:tc>
                  <a:txBody>
                    <a:bodyPr/>
                    <a:lstStyle/>
                    <a:p>
                      <a:pPr>
                        <a:spcAft>
                          <a:spcPts val="0"/>
                        </a:spcAft>
                      </a:pPr>
                      <a:r>
                        <a:rPr lang="hr-HR" sz="600">
                          <a:effectLst/>
                        </a:rPr>
                        <a:t>1.1.1.</a:t>
                      </a:r>
                      <a:endParaRPr lang="hr-HR" sz="700">
                        <a:effectLst/>
                        <a:latin typeface="Times New Roman"/>
                        <a:ea typeface="Times New Roman"/>
                      </a:endParaRPr>
                    </a:p>
                  </a:txBody>
                  <a:tcPr marL="42256" marR="42256" marT="0" marB="0"/>
                </a:tc>
                <a:tc>
                  <a:txBody>
                    <a:bodyPr/>
                    <a:lstStyle/>
                    <a:p>
                      <a:pPr>
                        <a:spcAft>
                          <a:spcPts val="0"/>
                        </a:spcAft>
                      </a:pPr>
                      <a:r>
                        <a:rPr lang="hr-HR" sz="600" dirty="0">
                          <a:effectLst/>
                        </a:rPr>
                        <a:t>Prihodi od poreza</a:t>
                      </a:r>
                      <a:endParaRPr lang="hr-HR" sz="700" dirty="0">
                        <a:effectLst/>
                        <a:latin typeface="Times New Roman"/>
                        <a:ea typeface="Times New Roman"/>
                      </a:endParaRPr>
                    </a:p>
                  </a:txBody>
                  <a:tcPr marL="42256" marR="42256" marT="0" marB="0"/>
                </a:tc>
                <a:tc>
                  <a:txBody>
                    <a:bodyPr/>
                    <a:lstStyle/>
                    <a:p>
                      <a:pPr>
                        <a:spcAft>
                          <a:spcPts val="0"/>
                        </a:spcAft>
                      </a:pPr>
                      <a:r>
                        <a:rPr lang="hr-HR" sz="600">
                          <a:effectLst/>
                        </a:rPr>
                        <a:t>    9.850,00</a:t>
                      </a:r>
                      <a:endParaRPr lang="hr-HR" sz="700">
                        <a:effectLst/>
                        <a:latin typeface="Times New Roman"/>
                        <a:ea typeface="Times New Roman"/>
                      </a:endParaRPr>
                    </a:p>
                  </a:txBody>
                  <a:tcPr marL="42256" marR="42256" marT="0" marB="0"/>
                </a:tc>
                <a:tc>
                  <a:txBody>
                    <a:bodyPr/>
                    <a:lstStyle/>
                    <a:p>
                      <a:pPr>
                        <a:spcAft>
                          <a:spcPts val="0"/>
                        </a:spcAft>
                      </a:pPr>
                      <a:r>
                        <a:rPr lang="hr-HR" sz="600" dirty="0">
                          <a:effectLst/>
                        </a:rPr>
                        <a:t>Vatrodojava</a:t>
                      </a:r>
                      <a:endParaRPr lang="hr-HR" sz="700" dirty="0">
                        <a:effectLst/>
                      </a:endParaRPr>
                    </a:p>
                    <a:p>
                      <a:pPr>
                        <a:spcAft>
                          <a:spcPts val="0"/>
                        </a:spcAft>
                      </a:pPr>
                      <a:r>
                        <a:rPr lang="hr-HR" sz="600" dirty="0">
                          <a:effectLst/>
                        </a:rPr>
                        <a:t>Osiguranje školske zgrade i dvorane</a:t>
                      </a:r>
                      <a:endParaRPr lang="hr-HR" sz="700" dirty="0">
                        <a:effectLst/>
                        <a:latin typeface="Times New Roman"/>
                        <a:ea typeface="Times New Roman"/>
                      </a:endParaRPr>
                    </a:p>
                  </a:txBody>
                  <a:tcPr marL="42256" marR="42256" marT="0" marB="0"/>
                </a:tc>
                <a:tc>
                  <a:txBody>
                    <a:bodyPr/>
                    <a:lstStyle/>
                    <a:p>
                      <a:pPr>
                        <a:spcAft>
                          <a:spcPts val="0"/>
                        </a:spcAft>
                      </a:pPr>
                      <a:r>
                        <a:rPr lang="hr-HR" sz="600" dirty="0">
                          <a:effectLst/>
                        </a:rPr>
                        <a:t> 4.350,00</a:t>
                      </a:r>
                      <a:endParaRPr lang="hr-HR" sz="700" dirty="0">
                        <a:effectLst/>
                      </a:endParaRPr>
                    </a:p>
                    <a:p>
                      <a:pPr>
                        <a:spcAft>
                          <a:spcPts val="0"/>
                        </a:spcAft>
                      </a:pPr>
                      <a:r>
                        <a:rPr lang="hr-HR" sz="600" dirty="0">
                          <a:effectLst/>
                        </a:rPr>
                        <a:t> 5.500,00</a:t>
                      </a:r>
                      <a:endParaRPr lang="hr-HR" sz="700" dirty="0">
                        <a:effectLst/>
                      </a:endParaRPr>
                    </a:p>
                    <a:p>
                      <a:pPr>
                        <a:spcAft>
                          <a:spcPts val="0"/>
                        </a:spcAft>
                      </a:pPr>
                      <a:r>
                        <a:rPr lang="hr-HR" sz="600" dirty="0">
                          <a:effectLst/>
                        </a:rPr>
                        <a:t> </a:t>
                      </a:r>
                      <a:endParaRPr lang="hr-HR" sz="700" dirty="0">
                        <a:effectLst/>
                      </a:endParaRPr>
                    </a:p>
                    <a:p>
                      <a:pPr>
                        <a:spcAft>
                          <a:spcPts val="0"/>
                        </a:spcAft>
                      </a:pPr>
                      <a:r>
                        <a:rPr lang="hr-HR" sz="600" dirty="0">
                          <a:effectLst/>
                        </a:rPr>
                        <a:t> </a:t>
                      </a:r>
                      <a:endParaRPr lang="hr-HR" sz="700" dirty="0">
                        <a:effectLst/>
                        <a:latin typeface="Times New Roman"/>
                        <a:ea typeface="Times New Roman"/>
                      </a:endParaRPr>
                    </a:p>
                  </a:txBody>
                  <a:tcPr marL="42256" marR="42256" marT="0" marB="0"/>
                </a:tc>
                <a:extLst>
                  <a:ext uri="{0D108BD9-81ED-4DB2-BD59-A6C34878D82A}">
                    <a16:rowId xmlns:a16="http://schemas.microsoft.com/office/drawing/2014/main" xmlns="" val="10006"/>
                  </a:ext>
                </a:extLst>
              </a:tr>
              <a:tr h="989634">
                <a:tc>
                  <a:txBody>
                    <a:bodyPr/>
                    <a:lstStyle/>
                    <a:p>
                      <a:pPr>
                        <a:spcAft>
                          <a:spcPts val="0"/>
                        </a:spcAft>
                      </a:pPr>
                      <a:r>
                        <a:rPr lang="hr-HR" sz="600">
                          <a:effectLst/>
                        </a:rPr>
                        <a:t>1.1.1.</a:t>
                      </a:r>
                      <a:endParaRPr lang="hr-HR" sz="700">
                        <a:effectLst/>
                        <a:latin typeface="Times New Roman"/>
                        <a:ea typeface="Times New Roman"/>
                      </a:endParaRPr>
                    </a:p>
                  </a:txBody>
                  <a:tcPr marL="42256" marR="42256" marT="0" marB="0"/>
                </a:tc>
                <a:tc>
                  <a:txBody>
                    <a:bodyPr/>
                    <a:lstStyle/>
                    <a:p>
                      <a:pPr>
                        <a:spcAft>
                          <a:spcPts val="0"/>
                        </a:spcAft>
                      </a:pPr>
                      <a:r>
                        <a:rPr lang="hr-HR" sz="600">
                          <a:effectLst/>
                        </a:rPr>
                        <a:t>Prihodi od poreza</a:t>
                      </a:r>
                      <a:endParaRPr lang="hr-HR" sz="700">
                        <a:effectLst/>
                      </a:endParaRPr>
                    </a:p>
                    <a:p>
                      <a:pPr>
                        <a:spcAft>
                          <a:spcPts val="0"/>
                        </a:spcAft>
                      </a:pPr>
                      <a:r>
                        <a:rPr lang="hr-HR" sz="600">
                          <a:effectLst/>
                        </a:rPr>
                        <a:t>Županijski proračun</a:t>
                      </a:r>
                      <a:endParaRPr lang="hr-HR" sz="700">
                        <a:effectLst/>
                        <a:latin typeface="Times New Roman"/>
                        <a:ea typeface="Times New Roman"/>
                      </a:endParaRPr>
                    </a:p>
                  </a:txBody>
                  <a:tcPr marL="42256" marR="42256" marT="0" marB="0"/>
                </a:tc>
                <a:tc>
                  <a:txBody>
                    <a:bodyPr/>
                    <a:lstStyle/>
                    <a:p>
                      <a:pPr>
                        <a:spcAft>
                          <a:spcPts val="0"/>
                        </a:spcAft>
                      </a:pPr>
                      <a:r>
                        <a:rPr lang="hr-HR" sz="600">
                          <a:effectLst/>
                        </a:rPr>
                        <a:t>  50.000,00</a:t>
                      </a:r>
                      <a:endParaRPr lang="hr-HR" sz="700">
                        <a:effectLst/>
                      </a:endParaRPr>
                    </a:p>
                    <a:p>
                      <a:pPr>
                        <a:spcAft>
                          <a:spcPts val="0"/>
                        </a:spcAft>
                      </a:pPr>
                      <a:r>
                        <a:rPr lang="hr-HR" sz="600">
                          <a:effectLst/>
                        </a:rPr>
                        <a:t>350.000,00</a:t>
                      </a:r>
                      <a:endParaRPr lang="hr-HR" sz="700">
                        <a:effectLst/>
                        <a:latin typeface="Times New Roman"/>
                        <a:ea typeface="Times New Roman"/>
                      </a:endParaRPr>
                    </a:p>
                  </a:txBody>
                  <a:tcPr marL="42256" marR="42256" marT="0" marB="0"/>
                </a:tc>
                <a:tc>
                  <a:txBody>
                    <a:bodyPr/>
                    <a:lstStyle/>
                    <a:p>
                      <a:pPr algn="just">
                        <a:spcAft>
                          <a:spcPts val="0"/>
                        </a:spcAft>
                      </a:pPr>
                      <a:r>
                        <a:rPr lang="hr-HR" sz="600">
                          <a:effectLst/>
                        </a:rPr>
                        <a:t>Kapitalne investicije u zgradi škole</a:t>
                      </a:r>
                      <a:endParaRPr lang="hr-HR" sz="700">
                        <a:effectLst/>
                      </a:endParaRPr>
                    </a:p>
                    <a:p>
                      <a:pPr algn="just">
                        <a:spcAft>
                          <a:spcPts val="0"/>
                        </a:spcAft>
                      </a:pPr>
                      <a:r>
                        <a:rPr lang="hr-HR" sz="600">
                          <a:effectLst/>
                        </a:rPr>
                        <a:t>  - uređenje i opremanje šk. kuhinje </a:t>
                      </a:r>
                      <a:endParaRPr lang="hr-HR" sz="700">
                        <a:effectLst/>
                      </a:endParaRPr>
                    </a:p>
                    <a:p>
                      <a:pPr algn="just">
                        <a:spcAft>
                          <a:spcPts val="0"/>
                        </a:spcAft>
                      </a:pPr>
                      <a:r>
                        <a:rPr lang="hr-HR" sz="600">
                          <a:effectLst/>
                        </a:rPr>
                        <a:t>  - projekt uređenja školske kuhinje i stručni</a:t>
                      </a:r>
                      <a:endParaRPr lang="hr-HR" sz="700">
                        <a:effectLst/>
                      </a:endParaRPr>
                    </a:p>
                    <a:p>
                      <a:pPr algn="just">
                        <a:spcAft>
                          <a:spcPts val="0"/>
                        </a:spcAft>
                      </a:pPr>
                      <a:r>
                        <a:rPr lang="hr-HR" sz="600">
                          <a:effectLst/>
                        </a:rPr>
                        <a:t>    nadzor </a:t>
                      </a:r>
                      <a:endParaRPr lang="hr-HR" sz="700">
                        <a:effectLst/>
                      </a:endParaRPr>
                    </a:p>
                    <a:p>
                      <a:pPr algn="just">
                        <a:spcAft>
                          <a:spcPts val="0"/>
                        </a:spcAft>
                      </a:pPr>
                      <a:r>
                        <a:rPr lang="hr-HR" sz="600">
                          <a:effectLst/>
                        </a:rPr>
                        <a:t>  - računala i računalna oprema </a:t>
                      </a:r>
                      <a:endParaRPr lang="hr-HR" sz="700">
                        <a:effectLst/>
                      </a:endParaRPr>
                    </a:p>
                    <a:p>
                      <a:pPr algn="just">
                        <a:spcAft>
                          <a:spcPts val="0"/>
                        </a:spcAft>
                      </a:pPr>
                      <a:r>
                        <a:rPr lang="hr-HR" sz="600">
                          <a:effectLst/>
                        </a:rPr>
                        <a:t>  - oprema za robotiku, printeri</a:t>
                      </a:r>
                      <a:endParaRPr lang="hr-HR" sz="700">
                        <a:effectLst/>
                      </a:endParaRPr>
                    </a:p>
                    <a:p>
                      <a:pPr marL="457200" algn="just">
                        <a:spcAft>
                          <a:spcPts val="0"/>
                        </a:spcAft>
                      </a:pPr>
                      <a:r>
                        <a:rPr lang="hr-HR" sz="600">
                          <a:effectLst/>
                        </a:rPr>
                        <a:t>        </a:t>
                      </a:r>
                      <a:endParaRPr lang="hr-HR" sz="700">
                        <a:effectLst/>
                        <a:latin typeface="Times New Roman"/>
                        <a:ea typeface="Times New Roman"/>
                      </a:endParaRPr>
                    </a:p>
                  </a:txBody>
                  <a:tcPr marL="42256" marR="42256" marT="0" marB="0"/>
                </a:tc>
                <a:tc>
                  <a:txBody>
                    <a:bodyPr/>
                    <a:lstStyle/>
                    <a:p>
                      <a:pPr>
                        <a:spcAft>
                          <a:spcPts val="0"/>
                        </a:spcAft>
                      </a:pPr>
                      <a:r>
                        <a:rPr lang="hr-HR" sz="600" dirty="0">
                          <a:effectLst/>
                        </a:rPr>
                        <a:t>400.000,00</a:t>
                      </a:r>
                      <a:endParaRPr lang="hr-HR" sz="700" dirty="0">
                        <a:effectLst/>
                      </a:endParaRPr>
                    </a:p>
                    <a:p>
                      <a:pPr>
                        <a:spcAft>
                          <a:spcPts val="0"/>
                        </a:spcAft>
                      </a:pPr>
                      <a:r>
                        <a:rPr lang="hr-HR" sz="600" dirty="0">
                          <a:effectLst/>
                        </a:rPr>
                        <a:t>350.000,00</a:t>
                      </a:r>
                      <a:endParaRPr lang="hr-HR" sz="700" dirty="0">
                        <a:effectLst/>
                      </a:endParaRPr>
                    </a:p>
                    <a:p>
                      <a:pPr>
                        <a:spcAft>
                          <a:spcPts val="0"/>
                        </a:spcAft>
                      </a:pPr>
                      <a:r>
                        <a:rPr lang="hr-HR" sz="600" dirty="0">
                          <a:effectLst/>
                        </a:rPr>
                        <a:t>  20.000,00</a:t>
                      </a:r>
                      <a:endParaRPr lang="hr-HR" sz="700" dirty="0">
                        <a:effectLst/>
                      </a:endParaRPr>
                    </a:p>
                    <a:p>
                      <a:pPr>
                        <a:spcAft>
                          <a:spcPts val="0"/>
                        </a:spcAft>
                      </a:pPr>
                      <a:r>
                        <a:rPr lang="hr-HR" sz="600" dirty="0">
                          <a:effectLst/>
                        </a:rPr>
                        <a:t> </a:t>
                      </a:r>
                      <a:endParaRPr lang="hr-HR" sz="700" dirty="0">
                        <a:effectLst/>
                      </a:endParaRPr>
                    </a:p>
                    <a:p>
                      <a:pPr>
                        <a:spcAft>
                          <a:spcPts val="0"/>
                        </a:spcAft>
                      </a:pPr>
                      <a:r>
                        <a:rPr lang="hr-HR" sz="600" dirty="0">
                          <a:effectLst/>
                        </a:rPr>
                        <a:t>  15.000,00</a:t>
                      </a:r>
                      <a:endParaRPr lang="hr-HR" sz="700" dirty="0">
                        <a:effectLst/>
                      </a:endParaRPr>
                    </a:p>
                    <a:p>
                      <a:pPr>
                        <a:spcAft>
                          <a:spcPts val="0"/>
                        </a:spcAft>
                      </a:pPr>
                      <a:r>
                        <a:rPr lang="hr-HR" sz="600" dirty="0">
                          <a:effectLst/>
                        </a:rPr>
                        <a:t>  15.000,00</a:t>
                      </a:r>
                      <a:endParaRPr lang="hr-HR" sz="700" dirty="0">
                        <a:effectLst/>
                      </a:endParaRPr>
                    </a:p>
                    <a:p>
                      <a:pPr>
                        <a:spcAft>
                          <a:spcPts val="0"/>
                        </a:spcAft>
                      </a:pPr>
                      <a:r>
                        <a:rPr lang="hr-HR" sz="600" dirty="0">
                          <a:effectLst/>
                        </a:rPr>
                        <a:t> </a:t>
                      </a:r>
                      <a:endParaRPr lang="hr-HR" sz="700" dirty="0">
                        <a:effectLst/>
                        <a:latin typeface="Times New Roman"/>
                        <a:ea typeface="Times New Roman"/>
                      </a:endParaRPr>
                    </a:p>
                  </a:txBody>
                  <a:tcPr marL="42256" marR="42256" marT="0" marB="0"/>
                </a:tc>
                <a:extLst>
                  <a:ext uri="{0D108BD9-81ED-4DB2-BD59-A6C34878D82A}">
                    <a16:rowId xmlns:a16="http://schemas.microsoft.com/office/drawing/2014/main" xmlns="" val="10007"/>
                  </a:ext>
                </a:extLst>
              </a:tr>
              <a:tr h="216778">
                <a:tc gridSpan="3">
                  <a:txBody>
                    <a:bodyPr/>
                    <a:lstStyle/>
                    <a:p>
                      <a:pPr>
                        <a:spcAft>
                          <a:spcPts val="0"/>
                        </a:spcAft>
                      </a:pPr>
                      <a:r>
                        <a:rPr lang="hr-HR" sz="600" dirty="0">
                          <a:effectLst/>
                        </a:rPr>
                        <a:t> </a:t>
                      </a:r>
                      <a:endParaRPr lang="hr-HR" sz="700" dirty="0">
                        <a:effectLst/>
                        <a:latin typeface="Times New Roman"/>
                        <a:ea typeface="Times New Roman"/>
                      </a:endParaRPr>
                    </a:p>
                  </a:txBody>
                  <a:tcPr marL="42256" marR="42256"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600">
                          <a:effectLst/>
                        </a:rPr>
                        <a:t>                    UKUPNO</a:t>
                      </a:r>
                      <a:endParaRPr lang="hr-HR" sz="700">
                        <a:effectLst/>
                        <a:latin typeface="Times New Roman"/>
                        <a:ea typeface="Times New Roman"/>
                      </a:endParaRPr>
                    </a:p>
                  </a:txBody>
                  <a:tcPr marL="42256" marR="42256" marT="0" marB="0"/>
                </a:tc>
                <a:tc>
                  <a:txBody>
                    <a:bodyPr/>
                    <a:lstStyle/>
                    <a:p>
                      <a:pPr>
                        <a:spcAft>
                          <a:spcPts val="0"/>
                        </a:spcAft>
                      </a:pPr>
                      <a:r>
                        <a:rPr lang="hr-HR" sz="600" dirty="0">
                          <a:effectLst/>
                        </a:rPr>
                        <a:t>932.850,00</a:t>
                      </a:r>
                      <a:endParaRPr lang="hr-HR" sz="700" dirty="0">
                        <a:effectLst/>
                        <a:latin typeface="Times New Roman"/>
                        <a:ea typeface="Times New Roman"/>
                      </a:endParaRPr>
                    </a:p>
                  </a:txBody>
                  <a:tcPr marL="42256" marR="42256" marT="0" marB="0"/>
                </a:tc>
                <a:extLst>
                  <a:ext uri="{0D108BD9-81ED-4DB2-BD59-A6C34878D82A}">
                    <a16:rowId xmlns:a16="http://schemas.microsoft.com/office/drawing/2014/main" xmlns="" val="10008"/>
                  </a:ext>
                </a:extLst>
              </a:tr>
            </a:tbl>
          </a:graphicData>
        </a:graphic>
      </p:graphicFrame>
      <p:sp>
        <p:nvSpPr>
          <p:cNvPr id="6" name="Rezervirano mjesto sadržaja 5"/>
          <p:cNvSpPr>
            <a:spLocks noGrp="1"/>
          </p:cNvSpPr>
          <p:nvPr>
            <p:ph sz="half" idx="1"/>
          </p:nvPr>
        </p:nvSpPr>
        <p:spPr>
          <a:xfrm>
            <a:off x="467544" y="476672"/>
            <a:ext cx="4038600" cy="5904656"/>
          </a:xfrm>
        </p:spPr>
        <p:txBody>
          <a:bodyPr>
            <a:normAutofit fontScale="40000" lnSpcReduction="20000"/>
          </a:bodyPr>
          <a:lstStyle/>
          <a:p>
            <a:pPr marL="0" indent="0">
              <a:buNone/>
            </a:pPr>
            <a:endParaRPr lang="hr-HR" dirty="0">
              <a:latin typeface="Arial Narrow" panose="020B0606020202030204" pitchFamily="34" charset="0"/>
            </a:endParaRPr>
          </a:p>
          <a:p>
            <a:pPr marL="0" indent="0">
              <a:buNone/>
            </a:pPr>
            <a:endParaRPr lang="hr-HR" dirty="0">
              <a:latin typeface="Arial Narrow" panose="020B0606020202030204" pitchFamily="34" charset="0"/>
            </a:endParaRPr>
          </a:p>
          <a:p>
            <a:pPr marL="0" indent="0">
              <a:buNone/>
            </a:pPr>
            <a:endParaRPr lang="hr-HR" dirty="0">
              <a:latin typeface="Arial Narrow" panose="020B0606020202030204" pitchFamily="34" charset="0"/>
            </a:endParaRPr>
          </a:p>
          <a:p>
            <a:pPr marL="0" indent="0">
              <a:buNone/>
            </a:pPr>
            <a:r>
              <a:rPr lang="hr-HR" sz="4000" dirty="0">
                <a:latin typeface="Arial Narrow" panose="020B0606020202030204" pitchFamily="34" charset="0"/>
              </a:rPr>
              <a:t>Uspješnom realizacijom svih dosadašnjih projekata u školstvu, te planovima u 2019. godini Općina </a:t>
            </a:r>
            <a:r>
              <a:rPr lang="hr-HR" sz="4000" dirty="0" err="1">
                <a:latin typeface="Arial Narrow" panose="020B0606020202030204" pitchFamily="34" charset="0"/>
              </a:rPr>
              <a:t>Rakovec</a:t>
            </a:r>
            <a:r>
              <a:rPr lang="hr-HR" sz="4000" dirty="0">
                <a:latin typeface="Arial Narrow" panose="020B0606020202030204" pitchFamily="34" charset="0"/>
              </a:rPr>
              <a:t> želi osigurati jednake mogućnosti, te poticajno okruženje za svu djecu i učenike s područja općine. </a:t>
            </a:r>
          </a:p>
          <a:p>
            <a:pPr marL="0" indent="0" algn="just">
              <a:buNone/>
            </a:pPr>
            <a:r>
              <a:rPr lang="hr-HR" sz="4000" dirty="0">
                <a:latin typeface="Arial Narrow" panose="020B0606020202030204" pitchFamily="34" charset="0"/>
              </a:rPr>
              <a:t>U 2019. udžbenike će nabaviti Zagrebačka županija, a općina </a:t>
            </a:r>
            <a:r>
              <a:rPr lang="hr-HR" sz="4000" dirty="0" err="1">
                <a:latin typeface="Arial Narrow" panose="020B0606020202030204" pitchFamily="34" charset="0"/>
              </a:rPr>
              <a:t>Rakovec</a:t>
            </a:r>
            <a:r>
              <a:rPr lang="hr-HR" sz="4000" dirty="0">
                <a:latin typeface="Arial Narrow" panose="020B0606020202030204" pitchFamily="34" charset="0"/>
              </a:rPr>
              <a:t> ponovo će financirati nabavu radnih bilježnica, mapa i kolaža za sve učenike. U planu je i nabava dodatnih računala za informatičku učionicu, dodatnih materijala i senzora za nastavu robotike, te </a:t>
            </a:r>
            <a:r>
              <a:rPr lang="hr-HR" sz="4000" dirty="0" smtClean="0">
                <a:latin typeface="Arial Narrow" panose="020B0606020202030204" pitchFamily="34" charset="0"/>
              </a:rPr>
              <a:t>3D </a:t>
            </a:r>
            <a:r>
              <a:rPr lang="hr-HR" sz="4000" dirty="0">
                <a:latin typeface="Arial Narrow" panose="020B0606020202030204" pitchFamily="34" charset="0"/>
              </a:rPr>
              <a:t>printer, jer kako je škola u sustavu e škola, namjera nam je stvoriti preduvjete učenicima za stjecanje iskustva u STEM području integriranih školskih predmeta.</a:t>
            </a:r>
          </a:p>
          <a:p>
            <a:pPr marL="0" indent="0" algn="just">
              <a:buNone/>
            </a:pPr>
            <a:r>
              <a:rPr lang="hr-HR" sz="4000" dirty="0">
                <a:latin typeface="Arial Narrow" panose="020B0606020202030204" pitchFamily="34" charset="0"/>
              </a:rPr>
              <a:t>Urediti će s školska kuhinja za pripremanje zdravih obroka, što je uz </a:t>
            </a:r>
            <a:r>
              <a:rPr lang="hr-HR" sz="4000" dirty="0" err="1">
                <a:latin typeface="Arial Narrow" panose="020B0606020202030204" pitchFamily="34" charset="0"/>
              </a:rPr>
              <a:t>jednosmjensku</a:t>
            </a:r>
            <a:r>
              <a:rPr lang="hr-HR" sz="4000" dirty="0">
                <a:latin typeface="Arial Narrow" panose="020B0606020202030204" pitchFamily="34" charset="0"/>
              </a:rPr>
              <a:t> nastavu, potreban kapacitet i ispunjen uvjet za mogućnost organizacije dnevnog boravka.</a:t>
            </a:r>
          </a:p>
          <a:p>
            <a:pPr marL="0" indent="0" algn="just">
              <a:buNone/>
            </a:pPr>
            <a:r>
              <a:rPr lang="hr-HR" sz="4000" dirty="0">
                <a:latin typeface="Arial Narrow" panose="020B0606020202030204" pitchFamily="34" charset="0"/>
              </a:rPr>
              <a:t>Sufinancira se prijevoz učenika srednjih škola.</a:t>
            </a:r>
          </a:p>
          <a:p>
            <a:pPr marL="0" indent="0" algn="just">
              <a:buNone/>
            </a:pPr>
            <a:r>
              <a:rPr lang="hr-HR" sz="4000" dirty="0">
                <a:latin typeface="Arial Narrow" panose="020B0606020202030204" pitchFamily="34" charset="0"/>
              </a:rPr>
              <a:t>Općina brine i za predškolsko obrazovanje, sufinancira dječji vrtić, financira organizaciju male škole u </a:t>
            </a:r>
            <a:r>
              <a:rPr lang="hr-HR" sz="4000" dirty="0" err="1">
                <a:latin typeface="Arial Narrow" panose="020B0606020202030204" pitchFamily="34" charset="0"/>
              </a:rPr>
              <a:t>Rakovcu</a:t>
            </a:r>
            <a:r>
              <a:rPr lang="hr-HR" sz="4000" dirty="0">
                <a:latin typeface="Arial Narrow" panose="020B0606020202030204" pitchFamily="34" charset="0"/>
              </a:rPr>
              <a:t>, sufinancira školu plivanja za djecu 4, razreda, a u planu je i izrada projekta dječjeg vrtića u </a:t>
            </a:r>
            <a:r>
              <a:rPr lang="hr-HR" sz="4000" dirty="0" err="1">
                <a:latin typeface="Arial Narrow" panose="020B0606020202030204" pitchFamily="34" charset="0"/>
              </a:rPr>
              <a:t>Rakovcu</a:t>
            </a:r>
            <a:r>
              <a:rPr lang="hr-HR" sz="4000" dirty="0">
                <a:latin typeface="Arial Narrow" panose="020B0606020202030204" pitchFamily="34" charset="0"/>
              </a:rPr>
              <a:t>.</a:t>
            </a:r>
          </a:p>
          <a:p>
            <a:pPr marL="0" indent="0" algn="just">
              <a:buNone/>
            </a:pPr>
            <a:endParaRPr lang="hr-HR" sz="2900" dirty="0">
              <a:latin typeface="Arial Narrow" panose="020B0606020202030204" pitchFamily="34" charset="0"/>
            </a:endParaRPr>
          </a:p>
          <a:p>
            <a:pPr marL="0" indent="0" algn="just">
              <a:buNone/>
            </a:pPr>
            <a:r>
              <a:rPr lang="hr-HR" dirty="0">
                <a:latin typeface="Arial Narrow" panose="020B0606020202030204" pitchFamily="34" charset="0"/>
              </a:rPr>
              <a:t> </a:t>
            </a:r>
          </a:p>
          <a:p>
            <a:pPr marL="0" indent="0">
              <a:buNone/>
            </a:pPr>
            <a:endParaRPr lang="hr-HR" dirty="0"/>
          </a:p>
        </p:txBody>
      </p:sp>
    </p:spTree>
    <p:extLst>
      <p:ext uri="{BB962C8B-B14F-4D97-AF65-F5344CB8AC3E}">
        <p14:creationId xmlns:p14="http://schemas.microsoft.com/office/powerpoint/2010/main" val="212522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34082"/>
          </a:xfrm>
        </p:spPr>
        <p:txBody>
          <a:bodyPr>
            <a:normAutofit fontScale="90000"/>
          </a:bodyPr>
          <a:lstStyle/>
          <a:p>
            <a:r>
              <a:rPr lang="hr-HR" sz="2400" dirty="0">
                <a:latin typeface="Arial Narrow" panose="020B0606020202030204" pitchFamily="34" charset="0"/>
              </a:rPr>
              <a:t>IMOVINA, PROSTORNO UREĐENJE, GOSPODARSTVO</a:t>
            </a:r>
            <a:br>
              <a:rPr lang="hr-HR" sz="2400" dirty="0">
                <a:latin typeface="Arial Narrow" panose="020B0606020202030204" pitchFamily="34" charset="0"/>
              </a:rPr>
            </a:br>
            <a:endParaRPr lang="hr-HR" sz="2400" dirty="0">
              <a:latin typeface="Arial Narrow" panose="020B0606020202030204" pitchFamily="34" charset="0"/>
            </a:endParaRPr>
          </a:p>
        </p:txBody>
      </p:sp>
      <p:sp>
        <p:nvSpPr>
          <p:cNvPr id="3" name="Rezervirano mjesto sadržaja 2"/>
          <p:cNvSpPr>
            <a:spLocks noGrp="1"/>
          </p:cNvSpPr>
          <p:nvPr>
            <p:ph sz="half" idx="1"/>
          </p:nvPr>
        </p:nvSpPr>
        <p:spPr>
          <a:xfrm>
            <a:off x="683568" y="980728"/>
            <a:ext cx="3600400" cy="5145435"/>
          </a:xfrm>
        </p:spPr>
        <p:txBody>
          <a:bodyPr>
            <a:normAutofit fontScale="62500" lnSpcReduction="20000"/>
          </a:bodyPr>
          <a:lstStyle/>
          <a:p>
            <a:pPr marL="0" indent="0" algn="just">
              <a:buNone/>
            </a:pPr>
            <a:endParaRPr lang="hr-HR" sz="2900" dirty="0">
              <a:latin typeface="Arial Narrow" panose="020B0606020202030204" pitchFamily="34" charset="0"/>
            </a:endParaRPr>
          </a:p>
          <a:p>
            <a:pPr marL="0" indent="0" algn="just">
              <a:buNone/>
            </a:pPr>
            <a:endParaRPr lang="hr-HR" sz="2900" dirty="0">
              <a:latin typeface="Arial Narrow" panose="020B0606020202030204" pitchFamily="34" charset="0"/>
            </a:endParaRPr>
          </a:p>
          <a:p>
            <a:pPr marL="0" indent="0" algn="just">
              <a:buNone/>
            </a:pPr>
            <a:r>
              <a:rPr lang="hr-HR" sz="2900" dirty="0">
                <a:latin typeface="Arial Narrow" panose="020B0606020202030204" pitchFamily="34" charset="0"/>
              </a:rPr>
              <a:t>Općina </a:t>
            </a:r>
            <a:r>
              <a:rPr lang="hr-HR" sz="2900" dirty="0" err="1">
                <a:latin typeface="Arial Narrow" panose="020B0606020202030204" pitchFamily="34" charset="0"/>
              </a:rPr>
              <a:t>Rakovec</a:t>
            </a:r>
            <a:r>
              <a:rPr lang="hr-HR" sz="2900" dirty="0">
                <a:latin typeface="Arial Narrow" panose="020B0606020202030204" pitchFamily="34" charset="0"/>
              </a:rPr>
              <a:t> do sada je uspjela obnoviti i opremiti većinu društvenih domova uz financijsku pomoć Zagrebačke županije i Ministarstva regionalnog razvoja i fondova EU. </a:t>
            </a:r>
          </a:p>
          <a:p>
            <a:pPr marL="0" indent="0" algn="just">
              <a:buNone/>
            </a:pPr>
            <a:r>
              <a:rPr lang="hr-HR" sz="2900" dirty="0">
                <a:latin typeface="Arial Narrow" panose="020B0606020202030204" pitchFamily="34" charset="0"/>
              </a:rPr>
              <a:t>U 2018. opremljeni su novim stolovima i stolicama društveni domovi u Mlaki, </a:t>
            </a:r>
            <a:r>
              <a:rPr lang="hr-HR" sz="2900" dirty="0" err="1">
                <a:latin typeface="Arial Narrow" panose="020B0606020202030204" pitchFamily="34" charset="0"/>
              </a:rPr>
              <a:t>Hruškovcu</a:t>
            </a:r>
            <a:r>
              <a:rPr lang="hr-HR" sz="2900" dirty="0">
                <a:latin typeface="Arial Narrow" panose="020B0606020202030204" pitchFamily="34" charset="0"/>
              </a:rPr>
              <a:t>, </a:t>
            </a:r>
            <a:r>
              <a:rPr lang="hr-HR" sz="2900" dirty="0" err="1">
                <a:latin typeface="Arial Narrow" panose="020B0606020202030204" pitchFamily="34" charset="0"/>
              </a:rPr>
              <a:t>Lipnici</a:t>
            </a:r>
            <a:r>
              <a:rPr lang="hr-HR" sz="2900" dirty="0">
                <a:latin typeface="Arial Narrow" panose="020B0606020202030204" pitchFamily="34" charset="0"/>
              </a:rPr>
              <a:t>, </a:t>
            </a:r>
            <a:r>
              <a:rPr lang="hr-HR" sz="2900" dirty="0" err="1">
                <a:latin typeface="Arial Narrow" panose="020B0606020202030204" pitchFamily="34" charset="0"/>
              </a:rPr>
              <a:t>Hudovu</a:t>
            </a:r>
            <a:r>
              <a:rPr lang="hr-HR" sz="2900" dirty="0">
                <a:latin typeface="Arial Narrow" panose="020B0606020202030204" pitchFamily="34" charset="0"/>
              </a:rPr>
              <a:t>, </a:t>
            </a:r>
            <a:r>
              <a:rPr lang="hr-HR" sz="2900" dirty="0" err="1">
                <a:latin typeface="Arial Narrow" panose="020B0606020202030204" pitchFamily="34" charset="0"/>
              </a:rPr>
              <a:t>Brezanima</a:t>
            </a:r>
            <a:r>
              <a:rPr lang="hr-HR" sz="2900" dirty="0">
                <a:latin typeface="Arial Narrow" panose="020B0606020202030204" pitchFamily="34" charset="0"/>
              </a:rPr>
              <a:t> i </a:t>
            </a:r>
            <a:r>
              <a:rPr lang="hr-HR" sz="2900" dirty="0" err="1">
                <a:latin typeface="Arial Narrow" panose="020B0606020202030204" pitchFamily="34" charset="0"/>
              </a:rPr>
              <a:t>Hruškovcu</a:t>
            </a:r>
            <a:r>
              <a:rPr lang="hr-HR" sz="2900" dirty="0">
                <a:latin typeface="Arial Narrow" panose="020B0606020202030204" pitchFamily="34" charset="0"/>
              </a:rPr>
              <a:t>.</a:t>
            </a:r>
          </a:p>
          <a:p>
            <a:pPr marL="0" indent="0" algn="just">
              <a:buNone/>
            </a:pPr>
            <a:r>
              <a:rPr lang="hr-HR" sz="2900" dirty="0">
                <a:latin typeface="Arial Narrow" panose="020B0606020202030204" pitchFamily="34" charset="0"/>
              </a:rPr>
              <a:t>U 2019. godini planirana su sredstva za daljnju obnovu i opremanje društvenih domova da se isti sačuvaju i dobiju novu vrijednost kao općinska imovina, te vrijednost kroz pružanje mogućnosti korištenja tih prostora za realizaciju aktivnosti mjesnim odborima.</a:t>
            </a:r>
          </a:p>
          <a:p>
            <a:pPr marL="0" indent="0" algn="just">
              <a:buNone/>
            </a:pPr>
            <a:r>
              <a:rPr lang="hr-HR" sz="2900" dirty="0">
                <a:latin typeface="Arial Narrow" panose="020B0606020202030204" pitchFamily="34" charset="0"/>
              </a:rPr>
              <a:t>Za ove namjene Općina </a:t>
            </a:r>
            <a:r>
              <a:rPr lang="hr-HR" sz="2900" dirty="0" err="1">
                <a:latin typeface="Arial Narrow" panose="020B0606020202030204" pitchFamily="34" charset="0"/>
              </a:rPr>
              <a:t>Rakovec</a:t>
            </a:r>
            <a:r>
              <a:rPr lang="hr-HR" sz="2900" dirty="0">
                <a:latin typeface="Arial Narrow" panose="020B0606020202030204" pitchFamily="34" charset="0"/>
              </a:rPr>
              <a:t> planira sredstva u iznosu od </a:t>
            </a:r>
            <a:r>
              <a:rPr lang="hr-HR" sz="2900" dirty="0" smtClean="0">
                <a:latin typeface="Arial Narrow" panose="020B0606020202030204" pitchFamily="34" charset="0"/>
              </a:rPr>
              <a:t>422.585</a:t>
            </a:r>
            <a:r>
              <a:rPr lang="hr-HR" sz="2900" dirty="0" smtClean="0">
                <a:latin typeface="Arial Narrow" panose="020B0606020202030204" pitchFamily="34" charset="0"/>
              </a:rPr>
              <a:t>,00 </a:t>
            </a:r>
            <a:r>
              <a:rPr lang="hr-HR" sz="2900" dirty="0">
                <a:latin typeface="Arial Narrow" panose="020B0606020202030204" pitchFamily="34" charset="0"/>
              </a:rPr>
              <a:t>kuna.</a:t>
            </a:r>
          </a:p>
          <a:p>
            <a:endParaRPr lang="hr-HR" dirty="0"/>
          </a:p>
        </p:txBody>
      </p:sp>
      <p:pic>
        <p:nvPicPr>
          <p:cNvPr id="5" name="Slika 4">
            <a:extLst>
              <a:ext uri="{FF2B5EF4-FFF2-40B4-BE49-F238E27FC236}">
                <a16:creationId xmlns:a16="http://schemas.microsoft.com/office/drawing/2014/main" xmlns="" id="{22489CED-BC06-4810-94A4-8C52A13A8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9437" y="1340768"/>
            <a:ext cx="1983249" cy="1352550"/>
          </a:xfrm>
          <a:prstGeom prst="rect">
            <a:avLst/>
          </a:prstGeom>
        </p:spPr>
      </p:pic>
      <p:pic>
        <p:nvPicPr>
          <p:cNvPr id="10" name="Slika 9">
            <a:extLst>
              <a:ext uri="{FF2B5EF4-FFF2-40B4-BE49-F238E27FC236}">
                <a16:creationId xmlns:a16="http://schemas.microsoft.com/office/drawing/2014/main" xmlns="" id="{ECD55C03-CB2C-4F6B-9F2D-DD8B44996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520" y="1340768"/>
            <a:ext cx="1769912" cy="1352551"/>
          </a:xfrm>
          <a:prstGeom prst="rect">
            <a:avLst/>
          </a:prstGeom>
        </p:spPr>
      </p:pic>
      <p:pic>
        <p:nvPicPr>
          <p:cNvPr id="12" name="Slika 11">
            <a:extLst>
              <a:ext uri="{FF2B5EF4-FFF2-40B4-BE49-F238E27FC236}">
                <a16:creationId xmlns:a16="http://schemas.microsoft.com/office/drawing/2014/main" xmlns="" id="{458CD6A4-F360-4B13-9F0D-29650408E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37" y="4773613"/>
            <a:ext cx="1983248" cy="1352550"/>
          </a:xfrm>
          <a:prstGeom prst="rect">
            <a:avLst/>
          </a:prstGeom>
        </p:spPr>
      </p:pic>
      <p:pic>
        <p:nvPicPr>
          <p:cNvPr id="14" name="Slika 13">
            <a:extLst>
              <a:ext uri="{FF2B5EF4-FFF2-40B4-BE49-F238E27FC236}">
                <a16:creationId xmlns:a16="http://schemas.microsoft.com/office/drawing/2014/main" xmlns="" id="{90475F05-7D44-4525-914A-1046B1092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36" y="3125367"/>
            <a:ext cx="1983249" cy="1352550"/>
          </a:xfrm>
          <a:prstGeom prst="rect">
            <a:avLst/>
          </a:prstGeom>
        </p:spPr>
      </p:pic>
      <p:pic>
        <p:nvPicPr>
          <p:cNvPr id="16" name="Slika 15">
            <a:extLst>
              <a:ext uri="{FF2B5EF4-FFF2-40B4-BE49-F238E27FC236}">
                <a16:creationId xmlns:a16="http://schemas.microsoft.com/office/drawing/2014/main" xmlns="" id="{BF1268D7-CC6B-440B-AE31-B42CF620E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0520" y="4782090"/>
            <a:ext cx="1809750" cy="1352550"/>
          </a:xfrm>
          <a:prstGeom prst="rect">
            <a:avLst/>
          </a:prstGeom>
        </p:spPr>
      </p:pic>
      <p:pic>
        <p:nvPicPr>
          <p:cNvPr id="18" name="Slika 17">
            <a:extLst>
              <a:ext uri="{FF2B5EF4-FFF2-40B4-BE49-F238E27FC236}">
                <a16:creationId xmlns:a16="http://schemas.microsoft.com/office/drawing/2014/main" xmlns="" id="{725D4EC4-43D0-444A-B071-8C1AC80C1C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0520" y="3125367"/>
            <a:ext cx="1809750" cy="1352550"/>
          </a:xfrm>
          <a:prstGeom prst="rect">
            <a:avLst/>
          </a:prstGeom>
        </p:spPr>
      </p:pic>
    </p:spTree>
    <p:extLst>
      <p:ext uri="{BB962C8B-B14F-4D97-AF65-F5344CB8AC3E}">
        <p14:creationId xmlns:p14="http://schemas.microsoft.com/office/powerpoint/2010/main" val="44080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1916832"/>
            <a:ext cx="8147248" cy="1512168"/>
          </a:xfrm>
        </p:spPr>
        <p:txBody>
          <a:bodyPr>
            <a:normAutofit fontScale="90000"/>
          </a:bodyPr>
          <a:lstStyle/>
          <a:p>
            <a:pPr algn="just"/>
            <a:r>
              <a:rPr lang="hr-HR" sz="1800" dirty="0">
                <a:latin typeface="Arial Narrow" panose="020B0606020202030204" pitchFamily="34" charset="0"/>
              </a:rPr>
              <a:t/>
            </a:r>
            <a:br>
              <a:rPr lang="hr-HR" sz="1800" dirty="0">
                <a:latin typeface="Arial Narrow" panose="020B0606020202030204" pitchFamily="34" charset="0"/>
              </a:rPr>
            </a:br>
            <a:r>
              <a:rPr lang="hr-HR" sz="1800" dirty="0">
                <a:latin typeface="Arial Narrow" panose="020B0606020202030204" pitchFamily="34" charset="0"/>
              </a:rPr>
              <a:t/>
            </a:r>
            <a:br>
              <a:rPr lang="hr-HR" sz="1800" dirty="0">
                <a:latin typeface="Arial Narrow" panose="020B0606020202030204" pitchFamily="34" charset="0"/>
              </a:rPr>
            </a:br>
            <a:r>
              <a:rPr lang="hr-HR" sz="1800" dirty="0">
                <a:latin typeface="Arial Narrow" panose="020B0606020202030204" pitchFamily="34" charset="0"/>
              </a:rPr>
              <a:t>Općina </a:t>
            </a:r>
            <a:r>
              <a:rPr lang="hr-HR" sz="1800" dirty="0" err="1">
                <a:latin typeface="Arial Narrow" panose="020B0606020202030204" pitchFamily="34" charset="0"/>
              </a:rPr>
              <a:t>Rakovec</a:t>
            </a:r>
            <a:r>
              <a:rPr lang="hr-HR" sz="1800" dirty="0">
                <a:latin typeface="Arial Narrow" panose="020B0606020202030204" pitchFamily="34" charset="0"/>
              </a:rPr>
              <a:t> je prva općina u Republici Hrvatskoj koja je uvela jednokratnu novčanu pomoć za novorođenčad. Posreduje u isplati pomoći za drva korisnicima zajamčene minimalne naknade, te druge pomoći iz programa o zbrinjavanju socijalno ugroženim osobama u 2019. godini kao što je podmirenje troškova stanovanja, obroku učenika osnovne škole, sufinanciranje </a:t>
            </a:r>
            <a:r>
              <a:rPr lang="hr-HR" sz="1800" dirty="0" err="1">
                <a:latin typeface="Arial Narrow" panose="020B0606020202030204" pitchFamily="34" charset="0"/>
              </a:rPr>
              <a:t>logopedske</a:t>
            </a:r>
            <a:r>
              <a:rPr lang="hr-HR" sz="1800" dirty="0">
                <a:latin typeface="Arial Narrow" panose="020B0606020202030204" pitchFamily="34" charset="0"/>
              </a:rPr>
              <a:t> terapije za djecu, sufinanciranje programa posebnih potreba, podmirenje pogrebnih troškova, oprema za učenike, te jednokratna novčana pomoć. Općina također sufinancira dodatni T2 tim hitne medicinske pomoći kako bi zdravstvena skrb bila što dostupnija za sve stanovnike. Ove mjere, zatim velika ulaganja u školstvo, te ulaganja u komunalnu infrastrukturu i drugu društvenu infrastrukturu, planirane su u cilju demografske obnove i sprečavanja iseljavanja stanovnika. </a:t>
            </a:r>
            <a:br>
              <a:rPr lang="hr-HR" sz="1800" dirty="0">
                <a:latin typeface="Arial Narrow" panose="020B0606020202030204" pitchFamily="34" charset="0"/>
              </a:rPr>
            </a:br>
            <a:r>
              <a:rPr lang="hr-HR" sz="1800" dirty="0">
                <a:latin typeface="Arial Narrow" panose="020B0606020202030204" pitchFamily="34" charset="0"/>
              </a:rPr>
              <a:t>Za ovaj program planiraju se sredstva u iznosu od 120.450,00 kuna.</a:t>
            </a:r>
            <a:r>
              <a:rPr lang="hr-HR" dirty="0"/>
              <a:t/>
            </a:r>
            <a:br>
              <a:rPr lang="hr-HR" dirty="0"/>
            </a:br>
            <a:endParaRPr lang="hr-HR" dirty="0"/>
          </a:p>
        </p:txBody>
      </p:sp>
      <p:sp>
        <p:nvSpPr>
          <p:cNvPr id="4" name="TekstniOkvir 3"/>
          <p:cNvSpPr txBox="1"/>
          <p:nvPr/>
        </p:nvSpPr>
        <p:spPr>
          <a:xfrm>
            <a:off x="1069179" y="332656"/>
            <a:ext cx="6480720" cy="954107"/>
          </a:xfrm>
          <a:prstGeom prst="rect">
            <a:avLst/>
          </a:prstGeom>
          <a:noFill/>
        </p:spPr>
        <p:txBody>
          <a:bodyPr wrap="square" rtlCol="0">
            <a:spAutoFit/>
          </a:bodyPr>
          <a:lstStyle/>
          <a:p>
            <a:pPr algn="ctr"/>
            <a:r>
              <a:rPr lang="hr-HR" sz="2800" dirty="0">
                <a:latin typeface="Arial Narrow" panose="020B0606020202030204" pitchFamily="34" charset="0"/>
              </a:rPr>
              <a:t>ZDRAVSTVO I SOCIJALNA SKRB</a:t>
            </a:r>
          </a:p>
          <a:p>
            <a:pPr algn="ctr"/>
            <a:endParaRPr lang="hr-HR" sz="1000" dirty="0">
              <a:latin typeface="Arial Narrow" panose="020B0606020202030204" pitchFamily="34" charset="0"/>
            </a:endParaRPr>
          </a:p>
          <a:p>
            <a:pPr algn="ctr"/>
            <a:r>
              <a:rPr lang="hr-HR" dirty="0">
                <a:latin typeface="Arial Narrow" panose="020B0606020202030204" pitchFamily="34" charset="0"/>
              </a:rPr>
              <a:t>OPĆINA RAKOVEC BRINE ZA SVOJE STANOVNIKE</a:t>
            </a:r>
          </a:p>
        </p:txBody>
      </p:sp>
      <p:pic>
        <p:nvPicPr>
          <p:cNvPr id="5122" name="Picture 2" descr="Slikovni rezultat za rakov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3" y="3933056"/>
            <a:ext cx="7488832" cy="2664295"/>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p:cNvSpPr>
            <a:spLocks noGrp="1"/>
          </p:cNvSpPr>
          <p:nvPr>
            <p:ph idx="1"/>
          </p:nvPr>
        </p:nvSpPr>
        <p:spPr>
          <a:xfrm>
            <a:off x="457200" y="5445224"/>
            <a:ext cx="1810544" cy="680939"/>
          </a:xfrm>
        </p:spPr>
        <p:txBody>
          <a:bodyPr/>
          <a:lstStyle/>
          <a:p>
            <a:endParaRPr lang="hr-HR" dirty="0"/>
          </a:p>
        </p:txBody>
      </p:sp>
    </p:spTree>
    <p:extLst>
      <p:ext uri="{BB962C8B-B14F-4D97-AF65-F5344CB8AC3E}">
        <p14:creationId xmlns:p14="http://schemas.microsoft.com/office/powerpoint/2010/main" val="83025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073274"/>
            <a:ext cx="3137821" cy="2355726"/>
          </a:xfrm>
          <a:prstGeom prst="rect">
            <a:avLst/>
          </a:prstGeom>
        </p:spPr>
      </p:pic>
      <p:sp>
        <p:nvSpPr>
          <p:cNvPr id="2" name="Naslov 1"/>
          <p:cNvSpPr>
            <a:spLocks noGrp="1"/>
          </p:cNvSpPr>
          <p:nvPr>
            <p:ph type="title"/>
          </p:nvPr>
        </p:nvSpPr>
        <p:spPr/>
        <p:txBody>
          <a:bodyPr>
            <a:normAutofit/>
          </a:bodyPr>
          <a:lstStyle/>
          <a:p>
            <a:r>
              <a:rPr lang="hr-HR" sz="2800" dirty="0">
                <a:latin typeface="Arial Narrow" panose="020B0606020202030204" pitchFamily="34" charset="0"/>
              </a:rPr>
              <a:t>CIVILNA ZAŠTITA I VATROGASTVO</a:t>
            </a:r>
            <a:br>
              <a:rPr lang="hr-HR" sz="2800" dirty="0">
                <a:latin typeface="Arial Narrow" panose="020B0606020202030204" pitchFamily="34" charset="0"/>
              </a:rPr>
            </a:br>
            <a:endParaRPr lang="hr-HR" sz="2800" dirty="0">
              <a:latin typeface="Arial Narrow" panose="020B0606020202030204" pitchFamily="34" charset="0"/>
            </a:endParaRPr>
          </a:p>
        </p:txBody>
      </p:sp>
      <p:sp>
        <p:nvSpPr>
          <p:cNvPr id="3" name="Rezervirano mjesto sadržaja 2"/>
          <p:cNvSpPr>
            <a:spLocks noGrp="1"/>
          </p:cNvSpPr>
          <p:nvPr>
            <p:ph sz="half" idx="1"/>
          </p:nvPr>
        </p:nvSpPr>
        <p:spPr>
          <a:xfrm>
            <a:off x="457200" y="1124744"/>
            <a:ext cx="4038600" cy="5001419"/>
          </a:xfrm>
        </p:spPr>
        <p:txBody>
          <a:bodyPr>
            <a:normAutofit fontScale="62500" lnSpcReduction="20000"/>
          </a:bodyPr>
          <a:lstStyle/>
          <a:p>
            <a:pPr marL="0" indent="0" algn="just">
              <a:buNone/>
            </a:pPr>
            <a:r>
              <a:rPr lang="hr-HR" sz="2900" dirty="0" smtClean="0">
                <a:latin typeface="Arial Narrow" panose="020B0606020202030204" pitchFamily="34" charset="0"/>
              </a:rPr>
              <a:t>Općina </a:t>
            </a:r>
            <a:r>
              <a:rPr lang="hr-HR" sz="2900" dirty="0" err="1">
                <a:latin typeface="Arial Narrow" panose="020B0606020202030204" pitchFamily="34" charset="0"/>
              </a:rPr>
              <a:t>Rakovec</a:t>
            </a:r>
            <a:r>
              <a:rPr lang="hr-HR" sz="2900" dirty="0">
                <a:latin typeface="Arial Narrow" panose="020B0606020202030204" pitchFamily="34" charset="0"/>
              </a:rPr>
              <a:t> financira za stanovništvo neophodne civilnu zaštitu i vatrogastvo izdvajajući sredstva za opremanje, održavanje vatrogasnih vozila i stalnu pripravnost za slučaj opasnosti od požara i drugih nepogoda, te je u 2018. godini Općina </a:t>
            </a:r>
            <a:r>
              <a:rPr lang="hr-HR" sz="2900" dirty="0" err="1">
                <a:latin typeface="Arial Narrow" panose="020B0606020202030204" pitchFamily="34" charset="0"/>
              </a:rPr>
              <a:t>Rakovec</a:t>
            </a:r>
            <a:r>
              <a:rPr lang="hr-HR" sz="2900" dirty="0">
                <a:latin typeface="Arial Narrow" panose="020B0606020202030204" pitchFamily="34" charset="0"/>
              </a:rPr>
              <a:t> financirala je nabavu visokotlačnog modula za DVD </a:t>
            </a:r>
            <a:r>
              <a:rPr lang="hr-HR" sz="2900" dirty="0" err="1">
                <a:latin typeface="Arial Narrow" panose="020B0606020202030204" pitchFamily="34" charset="0"/>
              </a:rPr>
              <a:t>Rakovec</a:t>
            </a:r>
            <a:r>
              <a:rPr lang="hr-HR" sz="2900" dirty="0">
                <a:latin typeface="Arial Narrow" panose="020B0606020202030204" pitchFamily="34" charset="0"/>
              </a:rPr>
              <a:t> zapremnine 500 litara za lakšu i bržu dostupnost na šumske požare, te još bolju pripremljenost u zaštiti od požara.</a:t>
            </a:r>
          </a:p>
          <a:p>
            <a:pPr marL="0" indent="0" algn="just">
              <a:buNone/>
            </a:pPr>
            <a:r>
              <a:rPr lang="hr-HR" sz="2900" dirty="0">
                <a:latin typeface="Arial Narrow" panose="020B0606020202030204" pitchFamily="34" charset="0"/>
              </a:rPr>
              <a:t>Programom potreba u vatrogastvu i civilnoj zaštiti u 2019. </a:t>
            </a:r>
            <a:r>
              <a:rPr lang="hr-HR" sz="2900" dirty="0" smtClean="0">
                <a:latin typeface="Arial Narrow" panose="020B0606020202030204" pitchFamily="34" charset="0"/>
              </a:rPr>
              <a:t>godini planira se u iznosu 93.400,00 kn, </a:t>
            </a:r>
            <a:r>
              <a:rPr lang="hr-HR" sz="2900" dirty="0">
                <a:latin typeface="Arial Narrow" panose="020B0606020202030204" pitchFamily="34" charset="0"/>
              </a:rPr>
              <a:t>a ostvarivat će se kroz:</a:t>
            </a:r>
          </a:p>
          <a:p>
            <a:pPr>
              <a:buFont typeface="Wingdings" panose="05000000000000000000" pitchFamily="2" charset="2"/>
              <a:buChar char="Ø"/>
            </a:pPr>
            <a:r>
              <a:rPr lang="hr-HR" sz="2900" dirty="0">
                <a:latin typeface="Arial Narrow" panose="020B0606020202030204" pitchFamily="34" charset="0"/>
              </a:rPr>
              <a:t>Tekuće donacije  Vatrogasnom društvu za osiguravanje redovne djelatnosti,</a:t>
            </a:r>
          </a:p>
          <a:p>
            <a:pPr>
              <a:buFont typeface="Wingdings" panose="05000000000000000000" pitchFamily="2" charset="2"/>
              <a:buChar char="Ø"/>
            </a:pPr>
            <a:r>
              <a:rPr lang="hr-HR" sz="2900" dirty="0">
                <a:latin typeface="Arial Narrow" panose="020B0606020202030204" pitchFamily="34" charset="0"/>
              </a:rPr>
              <a:t>Opremanje vatrogasnog društva,</a:t>
            </a:r>
          </a:p>
          <a:p>
            <a:pPr>
              <a:buFont typeface="Wingdings" panose="05000000000000000000" pitchFamily="2" charset="2"/>
              <a:buChar char="Ø"/>
            </a:pPr>
            <a:r>
              <a:rPr lang="hr-HR" sz="2900" dirty="0">
                <a:latin typeface="Arial Narrow" panose="020B0606020202030204" pitchFamily="34" charset="0"/>
              </a:rPr>
              <a:t>Opremanje tima Civilne zaštite,</a:t>
            </a:r>
          </a:p>
          <a:p>
            <a:pPr>
              <a:buFont typeface="Wingdings" panose="05000000000000000000" pitchFamily="2" charset="2"/>
              <a:buChar char="Ø"/>
            </a:pPr>
            <a:r>
              <a:rPr lang="hr-HR" sz="2900" dirty="0">
                <a:latin typeface="Arial Narrow" panose="020B0606020202030204" pitchFamily="34" charset="0"/>
              </a:rPr>
              <a:t>Izrada plana civilne zaštite,</a:t>
            </a:r>
          </a:p>
          <a:p>
            <a:pPr>
              <a:buFont typeface="Wingdings" panose="05000000000000000000" pitchFamily="2" charset="2"/>
              <a:buChar char="Ø"/>
            </a:pPr>
            <a:r>
              <a:rPr lang="hr-HR" sz="2900" dirty="0">
                <a:latin typeface="Arial Narrow" panose="020B0606020202030204" pitchFamily="34" charset="0"/>
              </a:rPr>
              <a:t>Izrada procjene ugroženosti od požara i Plan zaštite od požara.</a:t>
            </a:r>
          </a:p>
          <a:p>
            <a:endParaRPr lang="hr-HR" dirty="0"/>
          </a:p>
          <a:p>
            <a:endParaRPr lang="hr-HR" dirty="0"/>
          </a:p>
        </p:txBody>
      </p:sp>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5" y="3818197"/>
            <a:ext cx="3137820" cy="2347107"/>
          </a:xfrm>
          <a:prstGeom prst="rect">
            <a:avLst/>
          </a:prstGeom>
        </p:spPr>
      </p:pic>
      <p:sp>
        <p:nvSpPr>
          <p:cNvPr id="6" name="Rezervirano mjesto sadržaja 5"/>
          <p:cNvSpPr>
            <a:spLocks noGrp="1"/>
          </p:cNvSpPr>
          <p:nvPr>
            <p:ph sz="half" idx="2"/>
          </p:nvPr>
        </p:nvSpPr>
        <p:spPr>
          <a:xfrm flipV="1">
            <a:off x="5795912" y="6126163"/>
            <a:ext cx="2890887" cy="615205"/>
          </a:xfrm>
        </p:spPr>
        <p:txBody>
          <a:bodyPr>
            <a:normAutofit fontScale="62500" lnSpcReduction="20000"/>
          </a:bodyPr>
          <a:lstStyle/>
          <a:p>
            <a:endParaRPr lang="hr-HR" dirty="0"/>
          </a:p>
        </p:txBody>
      </p:sp>
    </p:spTree>
    <p:extLst>
      <p:ext uri="{BB962C8B-B14F-4D97-AF65-F5344CB8AC3E}">
        <p14:creationId xmlns:p14="http://schemas.microsoft.com/office/powerpoint/2010/main" val="325390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a:latin typeface="Arial Narrow" panose="020B0606020202030204" pitchFamily="34" charset="0"/>
              </a:rPr>
              <a:t>SPORT, KULTURA I UDRUGE</a:t>
            </a:r>
            <a:br>
              <a:rPr lang="hr-HR" sz="3200" dirty="0">
                <a:latin typeface="Arial Narrow" panose="020B0606020202030204" pitchFamily="34" charset="0"/>
              </a:rPr>
            </a:br>
            <a:endParaRPr lang="hr-HR" sz="3200" dirty="0">
              <a:latin typeface="Arial Narrow" panose="020B0606020202030204" pitchFamily="34" charset="0"/>
            </a:endParaRPr>
          </a:p>
        </p:txBody>
      </p:sp>
      <p:sp>
        <p:nvSpPr>
          <p:cNvPr id="3" name="Rezervirano mjesto sadržaja 2"/>
          <p:cNvSpPr>
            <a:spLocks noGrp="1"/>
          </p:cNvSpPr>
          <p:nvPr>
            <p:ph idx="1"/>
          </p:nvPr>
        </p:nvSpPr>
        <p:spPr>
          <a:xfrm>
            <a:off x="4499992" y="1124745"/>
            <a:ext cx="4032448" cy="4320480"/>
          </a:xfrm>
        </p:spPr>
        <p:txBody>
          <a:bodyPr>
            <a:normAutofit fontScale="47500" lnSpcReduction="20000"/>
          </a:bodyPr>
          <a:lstStyle/>
          <a:p>
            <a:pPr marL="0" indent="0" algn="just">
              <a:buNone/>
            </a:pPr>
            <a:r>
              <a:rPr lang="hr-HR" dirty="0"/>
              <a:t>Općina </a:t>
            </a:r>
            <a:r>
              <a:rPr lang="hr-HR" dirty="0" err="1"/>
              <a:t>Rakovec</a:t>
            </a:r>
            <a:r>
              <a:rPr lang="hr-HR" dirty="0"/>
              <a:t> podupire rad Nogometnog kluba </a:t>
            </a:r>
            <a:r>
              <a:rPr lang="hr-HR" dirty="0" err="1"/>
              <a:t>Rakovec</a:t>
            </a:r>
            <a:r>
              <a:rPr lang="hr-HR" dirty="0"/>
              <a:t>, a koji sa svojim odličnim rezultatima i zalaganjem svih članova kluba od 2016. godine igra u Jedinstvenoj županijskog ligi, te je veliki promotor Općine </a:t>
            </a:r>
            <a:r>
              <a:rPr lang="hr-HR" dirty="0" err="1"/>
              <a:t>Rakovec</a:t>
            </a:r>
            <a:r>
              <a:rPr lang="hr-HR" dirty="0"/>
              <a:t>.</a:t>
            </a:r>
          </a:p>
          <a:p>
            <a:pPr marL="0" indent="0" algn="just">
              <a:buNone/>
            </a:pPr>
            <a:endParaRPr lang="hr-HR" dirty="0"/>
          </a:p>
          <a:p>
            <a:pPr marL="0" indent="0" algn="just">
              <a:buNone/>
            </a:pPr>
            <a:r>
              <a:rPr lang="hr-HR" dirty="0"/>
              <a:t>Općina </a:t>
            </a:r>
            <a:r>
              <a:rPr lang="hr-HR" dirty="0" err="1"/>
              <a:t>Rakovec</a:t>
            </a:r>
            <a:r>
              <a:rPr lang="hr-HR" dirty="0"/>
              <a:t> podupire rad Lovačkog društva „Šljuka“ </a:t>
            </a:r>
            <a:r>
              <a:rPr lang="hr-HR" dirty="0" err="1"/>
              <a:t>Rakovec</a:t>
            </a:r>
            <a:r>
              <a:rPr lang="hr-HR" dirty="0"/>
              <a:t>, s vrlo aktivnim članovima koji brinu o divljači na području općine </a:t>
            </a:r>
            <a:r>
              <a:rPr lang="hr-HR" dirty="0" err="1"/>
              <a:t>Rakovec</a:t>
            </a:r>
            <a:r>
              <a:rPr lang="hr-HR" dirty="0"/>
              <a:t>, te svojim djelovanjem doprinose turističkoj ponudi Općine.  </a:t>
            </a:r>
          </a:p>
          <a:p>
            <a:pPr marL="0" indent="0" algn="just">
              <a:buNone/>
            </a:pPr>
            <a:endParaRPr lang="hr-HR" dirty="0"/>
          </a:p>
          <a:p>
            <a:pPr marL="0" indent="0" algn="just">
              <a:buNone/>
            </a:pPr>
            <a:r>
              <a:rPr lang="hr-HR" dirty="0"/>
              <a:t>Kultura je važan segment svake općine, a Općina </a:t>
            </a:r>
            <a:r>
              <a:rPr lang="hr-HR" dirty="0" err="1"/>
              <a:t>Rakovec</a:t>
            </a:r>
            <a:r>
              <a:rPr lang="hr-HR" dirty="0"/>
              <a:t> pomaže financijskim sredstvima u očuvanju spomenika kulture, vjerskih spomenika i druge povijesne baštine. </a:t>
            </a:r>
          </a:p>
          <a:p>
            <a:pPr marL="0" indent="0" algn="just">
              <a:buNone/>
            </a:pPr>
            <a:endParaRPr lang="hr-HR" dirty="0"/>
          </a:p>
          <a:p>
            <a:pPr marL="0" indent="0" algn="just">
              <a:buNone/>
            </a:pPr>
            <a:r>
              <a:rPr lang="hr-HR" dirty="0"/>
              <a:t>U 2019. godini za isto Općina planira izdvojiti 160.000,00 kuna.</a:t>
            </a:r>
          </a:p>
          <a:p>
            <a:endParaRPr lang="hr-HR" dirty="0"/>
          </a:p>
        </p:txBody>
      </p:sp>
      <p:pic>
        <p:nvPicPr>
          <p:cNvPr id="4" name="Slika 3" descr="C:\Users\Korisnik\Pictures\2017\Slike za internet\IMG_118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94" y="980727"/>
            <a:ext cx="2644038" cy="1728193"/>
          </a:xfrm>
          <a:prstGeom prst="rect">
            <a:avLst/>
          </a:prstGeom>
          <a:noFill/>
          <a:ln>
            <a:noFill/>
          </a:ln>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794" y="4725144"/>
            <a:ext cx="2644038" cy="1884040"/>
          </a:xfrm>
          <a:prstGeom prst="rect">
            <a:avLst/>
          </a:prstGeom>
        </p:spPr>
      </p:pic>
      <p:pic>
        <p:nvPicPr>
          <p:cNvPr id="8" name="Slik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873474"/>
            <a:ext cx="2923817" cy="1707654"/>
          </a:xfrm>
          <a:prstGeom prst="rect">
            <a:avLst/>
          </a:prstGeom>
        </p:spPr>
      </p:pic>
    </p:spTree>
    <p:extLst>
      <p:ext uri="{BB962C8B-B14F-4D97-AF65-F5344CB8AC3E}">
        <p14:creationId xmlns:p14="http://schemas.microsoft.com/office/powerpoint/2010/main" val="349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404664"/>
            <a:ext cx="8229600" cy="1143000"/>
          </a:xfrm>
        </p:spPr>
        <p:txBody>
          <a:bodyPr>
            <a:normAutofit fontScale="90000"/>
          </a:bodyPr>
          <a:lstStyle/>
          <a:p>
            <a:r>
              <a:rPr lang="hr-HR" dirty="0"/>
              <a:t> </a:t>
            </a:r>
            <a:br>
              <a:rPr lang="hr-HR" dirty="0"/>
            </a:br>
            <a:r>
              <a:rPr lang="hr-HR" sz="3600" dirty="0">
                <a:latin typeface="Arial Narrow" panose="020B0606020202030204" pitchFamily="34" charset="0"/>
              </a:rPr>
              <a:t>VODIČ ZA GRAĐANE</a:t>
            </a:r>
            <a:br>
              <a:rPr lang="hr-HR" sz="3600" dirty="0">
                <a:latin typeface="Arial Narrow" panose="020B0606020202030204" pitchFamily="34" charset="0"/>
              </a:rPr>
            </a:br>
            <a:r>
              <a:rPr lang="hr-HR" sz="3600" dirty="0">
                <a:latin typeface="Arial Narrow" panose="020B0606020202030204" pitchFamily="34" charset="0"/>
              </a:rPr>
              <a:t>PRORAČUN OPĆINE RAKOVEC</a:t>
            </a:r>
            <a:br>
              <a:rPr lang="hr-HR" sz="3600" dirty="0">
                <a:latin typeface="Arial Narrow" panose="020B0606020202030204" pitchFamily="34" charset="0"/>
              </a:rPr>
            </a:br>
            <a:r>
              <a:rPr lang="hr-HR" sz="3600" dirty="0">
                <a:latin typeface="Arial Narrow" panose="020B0606020202030204" pitchFamily="34" charset="0"/>
              </a:rPr>
              <a:t>2019. – 2021.</a:t>
            </a:r>
            <a:br>
              <a:rPr lang="hr-HR" sz="3600" dirty="0">
                <a:latin typeface="Arial Narrow" panose="020B0606020202030204" pitchFamily="34" charset="0"/>
              </a:rPr>
            </a:br>
            <a:endParaRPr lang="hr-HR" sz="3600" dirty="0">
              <a:latin typeface="Arial Narrow" panose="020B0606020202030204" pitchFamily="34" charset="0"/>
            </a:endParaRPr>
          </a:p>
        </p:txBody>
      </p:sp>
      <p:sp>
        <p:nvSpPr>
          <p:cNvPr id="3" name="Rezervirano mjesto sadržaja 2"/>
          <p:cNvSpPr>
            <a:spLocks noGrp="1"/>
          </p:cNvSpPr>
          <p:nvPr>
            <p:ph idx="1"/>
          </p:nvPr>
        </p:nvSpPr>
        <p:spPr/>
        <p:txBody>
          <a:bodyPr>
            <a:normAutofit/>
          </a:bodyPr>
          <a:lstStyle/>
          <a:p>
            <a:pPr marL="0" indent="0">
              <a:buNone/>
            </a:pPr>
            <a:endParaRPr lang="hr-HR" sz="2000" b="1" i="1" dirty="0">
              <a:latin typeface="Arial Narrow" panose="020B0606020202030204" pitchFamily="34" charset="0"/>
            </a:endParaRPr>
          </a:p>
          <a:p>
            <a:pPr marL="0" indent="0">
              <a:buNone/>
            </a:pPr>
            <a:endParaRPr lang="hr-HR" sz="2000" b="1" i="1" dirty="0">
              <a:latin typeface="Arial Narrow" panose="020B0606020202030204" pitchFamily="34" charset="0"/>
            </a:endParaRPr>
          </a:p>
          <a:p>
            <a:pPr marL="0" indent="0" algn="ctr">
              <a:buNone/>
            </a:pPr>
            <a:r>
              <a:rPr lang="hr-HR" sz="2000" b="1" i="1" dirty="0">
                <a:latin typeface="Arial Narrow" panose="020B0606020202030204" pitchFamily="34" charset="0"/>
              </a:rPr>
              <a:t>Općina </a:t>
            </a:r>
            <a:r>
              <a:rPr lang="hr-HR" sz="2000" b="1" i="1" dirty="0" err="1">
                <a:latin typeface="Arial Narrow" panose="020B0606020202030204" pitchFamily="34" charset="0"/>
              </a:rPr>
              <a:t>Rakovec</a:t>
            </a:r>
            <a:endParaRPr lang="hr-HR" sz="2000" dirty="0">
              <a:latin typeface="Arial Narrow" panose="020B0606020202030204" pitchFamily="34" charset="0"/>
            </a:endParaRPr>
          </a:p>
          <a:p>
            <a:pPr marL="0" indent="0" algn="ctr">
              <a:buNone/>
            </a:pPr>
            <a:r>
              <a:rPr lang="hr-HR" sz="2000" b="1" i="1" dirty="0" err="1">
                <a:latin typeface="Arial Narrow" panose="020B0606020202030204" pitchFamily="34" charset="0"/>
              </a:rPr>
              <a:t>Rakovec</a:t>
            </a:r>
            <a:r>
              <a:rPr lang="hr-HR" sz="2000" b="1" i="1" dirty="0">
                <a:latin typeface="Arial Narrow" panose="020B0606020202030204" pitchFamily="34" charset="0"/>
              </a:rPr>
              <a:t> 54</a:t>
            </a:r>
            <a:endParaRPr lang="hr-HR" sz="2000" dirty="0">
              <a:latin typeface="Arial Narrow" panose="020B0606020202030204" pitchFamily="34" charset="0"/>
            </a:endParaRPr>
          </a:p>
          <a:p>
            <a:pPr marL="0" indent="0" algn="ctr">
              <a:buNone/>
            </a:pPr>
            <a:r>
              <a:rPr lang="hr-HR" sz="2000" b="1" i="1" dirty="0">
                <a:latin typeface="Arial Narrow" panose="020B0606020202030204" pitchFamily="34" charset="0"/>
              </a:rPr>
              <a:t>10347 </a:t>
            </a:r>
            <a:r>
              <a:rPr lang="hr-HR" sz="2000" b="1" i="1" dirty="0" err="1">
                <a:latin typeface="Arial Narrow" panose="020B0606020202030204" pitchFamily="34" charset="0"/>
              </a:rPr>
              <a:t>Rakovec</a:t>
            </a:r>
            <a:endParaRPr lang="hr-HR" sz="2000" dirty="0">
              <a:latin typeface="Arial Narrow" panose="020B0606020202030204" pitchFamily="34" charset="0"/>
            </a:endParaRPr>
          </a:p>
          <a:p>
            <a:pPr marL="0" indent="0" algn="ctr">
              <a:buNone/>
            </a:pPr>
            <a:endParaRPr lang="hr-HR" sz="2000" dirty="0">
              <a:latin typeface="Arial Narrow" panose="020B0606020202030204" pitchFamily="34" charset="0"/>
            </a:endParaRPr>
          </a:p>
          <a:p>
            <a:pPr marL="0" indent="0" algn="ctr">
              <a:buNone/>
            </a:pPr>
            <a:r>
              <a:rPr lang="hr-HR" sz="2000" b="1" i="1" dirty="0" err="1">
                <a:latin typeface="Arial Narrow" panose="020B0606020202030204" pitchFamily="34" charset="0"/>
              </a:rPr>
              <a:t>Tel</a:t>
            </a:r>
            <a:r>
              <a:rPr lang="hr-HR" sz="2000" b="1" i="1" dirty="0">
                <a:latin typeface="Arial Narrow" panose="020B0606020202030204" pitchFamily="34" charset="0"/>
              </a:rPr>
              <a:t>: 01 2798 005</a:t>
            </a:r>
            <a:endParaRPr lang="hr-HR" sz="2000" dirty="0">
              <a:latin typeface="Arial Narrow" panose="020B0606020202030204" pitchFamily="34" charset="0"/>
            </a:endParaRPr>
          </a:p>
          <a:p>
            <a:pPr marL="0" indent="0" algn="ctr">
              <a:buNone/>
            </a:pPr>
            <a:r>
              <a:rPr lang="hr-HR" sz="2000" b="1" i="1" dirty="0" err="1">
                <a:latin typeface="Arial Narrow" panose="020B0606020202030204" pitchFamily="34" charset="0"/>
              </a:rPr>
              <a:t>Fax</a:t>
            </a:r>
            <a:r>
              <a:rPr lang="hr-HR" sz="2000" b="1" i="1" dirty="0">
                <a:latin typeface="Arial Narrow" panose="020B0606020202030204" pitchFamily="34" charset="0"/>
              </a:rPr>
              <a:t>: 01 2798 005</a:t>
            </a:r>
            <a:endParaRPr lang="hr-HR" sz="2000" dirty="0">
              <a:latin typeface="Arial Narrow" panose="020B0606020202030204" pitchFamily="34" charset="0"/>
            </a:endParaRPr>
          </a:p>
          <a:p>
            <a:pPr marL="0" indent="0" algn="ctr">
              <a:buNone/>
            </a:pPr>
            <a:r>
              <a:rPr lang="hr-HR" sz="2000" b="1" i="1" dirty="0">
                <a:latin typeface="Arial Narrow" panose="020B0606020202030204" pitchFamily="34" charset="0"/>
              </a:rPr>
              <a:t>E-mail: </a:t>
            </a:r>
            <a:r>
              <a:rPr lang="hr-HR" sz="2000" b="1" i="1" dirty="0" err="1">
                <a:latin typeface="Arial Narrow" panose="020B0606020202030204" pitchFamily="34" charset="0"/>
              </a:rPr>
              <a:t>opcina</a:t>
            </a:r>
            <a:r>
              <a:rPr lang="hr-HR" sz="2000" b="1" i="1" dirty="0">
                <a:latin typeface="Arial Narrow" panose="020B0606020202030204" pitchFamily="34" charset="0"/>
              </a:rPr>
              <a:t>-</a:t>
            </a:r>
            <a:r>
              <a:rPr lang="hr-HR" sz="2000" b="1" i="1" dirty="0" err="1">
                <a:latin typeface="Arial Narrow" panose="020B0606020202030204" pitchFamily="34" charset="0"/>
              </a:rPr>
              <a:t>rakovec</a:t>
            </a:r>
            <a:r>
              <a:rPr lang="hr-HR" sz="2000" b="1" i="1" dirty="0">
                <a:latin typeface="Arial Narrow" panose="020B0606020202030204" pitchFamily="34" charset="0"/>
              </a:rPr>
              <a:t>@</a:t>
            </a:r>
            <a:r>
              <a:rPr lang="hr-HR" sz="2000" b="1" i="1" dirty="0" err="1">
                <a:latin typeface="Arial Narrow" panose="020B0606020202030204" pitchFamily="34" charset="0"/>
              </a:rPr>
              <a:t>zg.t</a:t>
            </a:r>
            <a:r>
              <a:rPr lang="hr-HR" sz="2000" b="1" i="1" dirty="0">
                <a:latin typeface="Arial Narrow" panose="020B0606020202030204" pitchFamily="34" charset="0"/>
              </a:rPr>
              <a:t>-</a:t>
            </a:r>
            <a:r>
              <a:rPr lang="hr-HR" sz="2000" b="1" i="1" dirty="0" err="1">
                <a:latin typeface="Arial Narrow" panose="020B0606020202030204" pitchFamily="34" charset="0"/>
              </a:rPr>
              <a:t>com.hr</a:t>
            </a:r>
            <a:endParaRPr lang="hr-HR" sz="2000" dirty="0">
              <a:latin typeface="Arial Narrow" panose="020B0606020202030204" pitchFamily="34" charset="0"/>
            </a:endParaRPr>
          </a:p>
          <a:p>
            <a:pPr marL="0" indent="0" algn="ctr">
              <a:buNone/>
            </a:pPr>
            <a:r>
              <a:rPr lang="hr-HR" sz="2000" b="1" i="1" dirty="0">
                <a:latin typeface="Arial Narrow" panose="020B0606020202030204" pitchFamily="34" charset="0"/>
              </a:rPr>
              <a:t>w </a:t>
            </a:r>
            <a:r>
              <a:rPr lang="hr-HR" sz="2000" b="1" i="1" dirty="0" err="1">
                <a:latin typeface="Arial Narrow" panose="020B0606020202030204" pitchFamily="34" charset="0"/>
              </a:rPr>
              <a:t>w</a:t>
            </a:r>
            <a:r>
              <a:rPr lang="hr-HR" sz="2000" b="1" i="1" dirty="0">
                <a:latin typeface="Arial Narrow" panose="020B0606020202030204" pitchFamily="34" charset="0"/>
              </a:rPr>
              <a:t> w . r a k o v e c . h r</a:t>
            </a:r>
            <a:endParaRPr lang="hr-HR" sz="2000" dirty="0">
              <a:latin typeface="Arial Narrow" panose="020B0606020202030204" pitchFamily="34" charset="0"/>
            </a:endParaRPr>
          </a:p>
        </p:txBody>
      </p:sp>
      <p:pic>
        <p:nvPicPr>
          <p:cNvPr id="11266" name="Slika 3" descr="Rakov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1276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32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SADRŽAJ</a:t>
            </a:r>
          </a:p>
        </p:txBody>
      </p:sp>
      <p:sp>
        <p:nvSpPr>
          <p:cNvPr id="3" name="Rezervirano mjesto sadržaja 2"/>
          <p:cNvSpPr>
            <a:spLocks noGrp="1"/>
          </p:cNvSpPr>
          <p:nvPr>
            <p:ph idx="1"/>
          </p:nvPr>
        </p:nvSpPr>
        <p:spPr/>
        <p:txBody>
          <a:bodyPr>
            <a:normAutofit fontScale="77500" lnSpcReduction="20000"/>
          </a:bodyPr>
          <a:lstStyle/>
          <a:p>
            <a:r>
              <a:rPr lang="hr-HR" dirty="0"/>
              <a:t>Uvod</a:t>
            </a:r>
          </a:p>
          <a:p>
            <a:r>
              <a:rPr lang="hr-HR" dirty="0"/>
              <a:t>Što je proračun i zašto je bitan</a:t>
            </a:r>
          </a:p>
          <a:p>
            <a:r>
              <a:rPr lang="hr-HR" dirty="0"/>
              <a:t>Planirani prihodi i rashodi u 2019. godini</a:t>
            </a:r>
          </a:p>
          <a:p>
            <a:r>
              <a:rPr lang="hr-HR" dirty="0"/>
              <a:t>Gradnja i održavanje komunalne infrastrukture</a:t>
            </a:r>
          </a:p>
          <a:p>
            <a:r>
              <a:rPr lang="hr-HR" dirty="0"/>
              <a:t>Promet, nogostup i autobusna stajališta</a:t>
            </a:r>
          </a:p>
          <a:p>
            <a:r>
              <a:rPr lang="hr-HR" dirty="0"/>
              <a:t>Obrazovanje</a:t>
            </a:r>
          </a:p>
          <a:p>
            <a:r>
              <a:rPr lang="hr-HR" dirty="0"/>
              <a:t>Predškolsko obrazovanje</a:t>
            </a:r>
          </a:p>
          <a:p>
            <a:r>
              <a:rPr lang="hr-HR" dirty="0"/>
              <a:t>Imovina, prostorno uređenje, gospodarstvo</a:t>
            </a:r>
          </a:p>
          <a:p>
            <a:r>
              <a:rPr lang="hr-HR" dirty="0"/>
              <a:t>Zdravstvo i socijalna skrb</a:t>
            </a:r>
          </a:p>
          <a:p>
            <a:r>
              <a:rPr lang="hr-HR" dirty="0"/>
              <a:t>Civilna zaštita i vatrogastvo</a:t>
            </a:r>
          </a:p>
          <a:p>
            <a:r>
              <a:rPr lang="hr-HR" dirty="0"/>
              <a:t>Sport, kultura, udruge</a:t>
            </a:r>
          </a:p>
        </p:txBody>
      </p:sp>
    </p:spTree>
    <p:extLst>
      <p:ext uri="{BB962C8B-B14F-4D97-AF65-F5344CB8AC3E}">
        <p14:creationId xmlns:p14="http://schemas.microsoft.com/office/powerpoint/2010/main" val="268131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a:xfrm>
            <a:off x="3563888" y="214411"/>
            <a:ext cx="4392488" cy="5853113"/>
          </a:xfrm>
        </p:spPr>
        <p:txBody>
          <a:bodyPr>
            <a:normAutofit fontScale="32500" lnSpcReduction="20000"/>
          </a:bodyPr>
          <a:lstStyle/>
          <a:p>
            <a:pPr marL="0" indent="0">
              <a:buNone/>
            </a:pPr>
            <a:r>
              <a:rPr lang="hr-HR" sz="4500" dirty="0"/>
              <a:t>Drage stanovnice i stanovnici Općine </a:t>
            </a:r>
            <a:r>
              <a:rPr lang="hr-HR" sz="4500" dirty="0" err="1"/>
              <a:t>Rakovec</a:t>
            </a:r>
            <a:r>
              <a:rPr lang="hr-HR" sz="4500" dirty="0"/>
              <a:t>,</a:t>
            </a:r>
          </a:p>
          <a:p>
            <a:endParaRPr lang="hr-HR" sz="4500" dirty="0"/>
          </a:p>
          <a:p>
            <a:pPr marL="0" indent="0" algn="just">
              <a:buNone/>
            </a:pPr>
            <a:r>
              <a:rPr lang="hr-HR" sz="4500" dirty="0"/>
              <a:t>kako bismo Vas upoznali s najvažnijim dokumentom potrebnim za funkcioniranje naše općine, pripremili smo Vodič za građane o proračunu Općine </a:t>
            </a:r>
            <a:r>
              <a:rPr lang="hr-HR" sz="4500" dirty="0" err="1"/>
              <a:t>Rakovec</a:t>
            </a:r>
            <a:r>
              <a:rPr lang="hr-HR" sz="4500" dirty="0"/>
              <a:t> za razdoblje 2019. – 2021. godinu.</a:t>
            </a:r>
          </a:p>
          <a:p>
            <a:pPr marL="0" indent="0" algn="just">
              <a:buNone/>
            </a:pPr>
            <a:endParaRPr lang="hr-HR" sz="4500" dirty="0"/>
          </a:p>
          <a:p>
            <a:pPr marL="0" indent="0" algn="just">
              <a:buNone/>
            </a:pPr>
            <a:r>
              <a:rPr lang="hr-HR" sz="4500" dirty="0"/>
              <a:t>U ovom dokumentu prikazali smo najvažnije planirane godišnje prihode i primitke, te sve rashode i izdatke Općine. U kratkim smo crtama prikazali planove i aktivnosti Općine u vezi korištenja općinskog novca u 2019. godini. </a:t>
            </a:r>
          </a:p>
          <a:p>
            <a:pPr marL="0" indent="0" algn="just">
              <a:buNone/>
            </a:pPr>
            <a:r>
              <a:rPr lang="hr-HR" sz="4500" dirty="0"/>
              <a:t>Općina </a:t>
            </a:r>
            <a:r>
              <a:rPr lang="hr-HR" sz="4500" dirty="0" err="1"/>
              <a:t>Rakovec</a:t>
            </a:r>
            <a:r>
              <a:rPr lang="hr-HR" sz="4500" dirty="0"/>
              <a:t> ima male izvorne prihode, te se svi veći projekti kojih je u zadnje vrijeme bilo jako puno, realiziraju velikim angažmanom svih zaposlenika u općini, jer sami pišemo i pripremamo projekte, te iste prijavljujemo za sredstva sufinanciranja. Naši projekti bili su jako uspješni što je rezultat njihove kvalitetne pripreme. Zahvaljujući odobrenim sredstvima Zagrebačke županije, Ministarstva regionalnog razvoja i fondova Europske unije, Ministarstva graditeljstva i prostornog uređenja, projekti su uspješno dovršeni. </a:t>
            </a:r>
          </a:p>
          <a:p>
            <a:pPr marL="0" indent="0" algn="just">
              <a:buNone/>
            </a:pPr>
            <a:endParaRPr lang="hr-HR" sz="4500" dirty="0"/>
          </a:p>
          <a:p>
            <a:pPr marL="0" indent="0" algn="just">
              <a:buNone/>
            </a:pPr>
            <a:r>
              <a:rPr lang="hr-HR" sz="4500" dirty="0"/>
              <a:t>Namjera je da se kroz Vodič upoznate o planovima i mogućnostima financiranja iz općinskog proračuna, kako bi zajedno, kroz Vaše prijedloge i sugestije, radili na dobrobit svih stanovnika Općine </a:t>
            </a:r>
            <a:r>
              <a:rPr lang="hr-HR" sz="4500" dirty="0" err="1"/>
              <a:t>Rakovec</a:t>
            </a:r>
            <a:r>
              <a:rPr lang="hr-HR" sz="4500" dirty="0"/>
              <a:t>.</a:t>
            </a:r>
          </a:p>
          <a:p>
            <a:pPr marL="0" indent="0">
              <a:buNone/>
            </a:pPr>
            <a:endParaRPr lang="hr-HR" dirty="0"/>
          </a:p>
        </p:txBody>
      </p:sp>
      <p:sp>
        <p:nvSpPr>
          <p:cNvPr id="4" name="Rezervirano mjesto teksta 3"/>
          <p:cNvSpPr>
            <a:spLocks noGrp="1"/>
          </p:cNvSpPr>
          <p:nvPr>
            <p:ph type="body" sz="half" idx="2"/>
          </p:nvPr>
        </p:nvSpPr>
        <p:spPr/>
        <p:txBody>
          <a:bodyPr/>
          <a:lstStyle/>
          <a:p>
            <a:endParaRPr lang="hr-HR"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531021"/>
            <a:ext cx="2952328" cy="2683197"/>
          </a:xfrm>
          <a:prstGeom prst="rect">
            <a:avLst/>
          </a:prstGeom>
        </p:spPr>
      </p:pic>
    </p:spTree>
    <p:extLst>
      <p:ext uri="{BB962C8B-B14F-4D97-AF65-F5344CB8AC3E}">
        <p14:creationId xmlns:p14="http://schemas.microsoft.com/office/powerpoint/2010/main" val="165241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48680"/>
            <a:ext cx="8229600" cy="288032"/>
          </a:xfrm>
        </p:spPr>
        <p:txBody>
          <a:bodyPr>
            <a:normAutofit fontScale="90000"/>
          </a:bodyPr>
          <a:lstStyle/>
          <a:p>
            <a:r>
              <a:rPr lang="hr-HR" sz="3100" dirty="0">
                <a:latin typeface="Arial Narrow" panose="020B0606020202030204" pitchFamily="34" charset="0"/>
              </a:rPr>
              <a:t/>
            </a:r>
            <a:br>
              <a:rPr lang="hr-HR" sz="3100" dirty="0">
                <a:latin typeface="Arial Narrow" panose="020B0606020202030204" pitchFamily="34" charset="0"/>
              </a:rPr>
            </a:br>
            <a:r>
              <a:rPr lang="hr-HR" sz="3100" dirty="0">
                <a:latin typeface="Arial Narrow" panose="020B0606020202030204" pitchFamily="34" charset="0"/>
              </a:rPr>
              <a:t/>
            </a:r>
            <a:br>
              <a:rPr lang="hr-HR" sz="3100" dirty="0">
                <a:latin typeface="Arial Narrow" panose="020B0606020202030204" pitchFamily="34" charset="0"/>
              </a:rPr>
            </a:br>
            <a:r>
              <a:rPr lang="hr-HR" sz="3100" dirty="0">
                <a:latin typeface="Arial Narrow" panose="020B0606020202030204" pitchFamily="34" charset="0"/>
              </a:rPr>
              <a:t>ŠTO JE PRORAČUN I ZAŠTO JE BITAN?</a:t>
            </a:r>
            <a:r>
              <a:rPr lang="hr-HR" dirty="0"/>
              <a:t/>
            </a:r>
            <a:br>
              <a:rPr lang="hr-HR" dirty="0"/>
            </a:br>
            <a:endParaRPr lang="hr-HR" dirty="0"/>
          </a:p>
        </p:txBody>
      </p:sp>
      <p:sp>
        <p:nvSpPr>
          <p:cNvPr id="3" name="Rezervirano mjesto sadržaja 2"/>
          <p:cNvSpPr>
            <a:spLocks noGrp="1"/>
          </p:cNvSpPr>
          <p:nvPr>
            <p:ph idx="1"/>
          </p:nvPr>
        </p:nvSpPr>
        <p:spPr>
          <a:xfrm>
            <a:off x="457200" y="764704"/>
            <a:ext cx="8229600" cy="5361459"/>
          </a:xfrm>
        </p:spPr>
        <p:txBody>
          <a:bodyPr>
            <a:normAutofit fontScale="40000" lnSpcReduction="20000"/>
          </a:bodyPr>
          <a:lstStyle/>
          <a:p>
            <a:pPr marL="0" indent="0" algn="just">
              <a:buNone/>
            </a:pPr>
            <a:r>
              <a:rPr lang="hr-HR" dirty="0">
                <a:latin typeface="Arial Narrow" panose="020B0606020202030204" pitchFamily="34" charset="0"/>
              </a:rPr>
              <a:t>             </a:t>
            </a:r>
          </a:p>
          <a:p>
            <a:pPr marL="0" indent="0" algn="just">
              <a:buNone/>
            </a:pPr>
            <a:endParaRPr lang="hr-HR" dirty="0">
              <a:latin typeface="Arial Narrow" panose="020B0606020202030204" pitchFamily="34" charset="0"/>
            </a:endParaRPr>
          </a:p>
          <a:p>
            <a:pPr marL="0" indent="0" algn="just">
              <a:buNone/>
            </a:pPr>
            <a:r>
              <a:rPr lang="hr-HR" dirty="0">
                <a:latin typeface="Arial Narrow" panose="020B0606020202030204" pitchFamily="34" charset="0"/>
              </a:rPr>
              <a:t>              Proračun je temeljni financijski dokument Općine, godišnji plan u kojem je sadržana raspodjela sredstava za sve aktivnosti općinske uprave vezane uz funkcioniranje, održavanje i razvoj Općine. Vodič za građane je sažetak proračuna Općine </a:t>
            </a:r>
            <a:r>
              <a:rPr lang="hr-HR" dirty="0" err="1">
                <a:latin typeface="Arial Narrow" panose="020B0606020202030204" pitchFamily="34" charset="0"/>
              </a:rPr>
              <a:t>Rakovec</a:t>
            </a:r>
            <a:r>
              <a:rPr lang="hr-HR" dirty="0">
                <a:latin typeface="Arial Narrow" panose="020B0606020202030204" pitchFamily="34" charset="0"/>
              </a:rPr>
              <a:t> za 2019. godinu s najvažnijim smjernicama razvoja cjelokupnog područja Općine, koji u osnovnim crtama pojašnjava planove i aktivnosti u vezi s korištenjem općinskog novca u ovoj godini. </a:t>
            </a:r>
          </a:p>
          <a:p>
            <a:pPr marL="0" indent="0" algn="just">
              <a:buNone/>
            </a:pPr>
            <a:r>
              <a:rPr lang="hr-HR" dirty="0">
                <a:latin typeface="Arial Narrow" panose="020B0606020202030204" pitchFamily="34" charset="0"/>
              </a:rPr>
              <a:t>             Namjera nam je da ovim pregledom općinskog proračuna omogućimo svim mještanima uvid u prihode i rashode Općine da bi dobili transparentnu i potpunu informaciju o tome gdje i kako se troši općinski novac, kao i da bismo potaknuli sve mještane na aktivno sudjelovanje u komentiranju, predlaganju i odlučivanju o načinu upravljanja Općinom </a:t>
            </a:r>
            <a:r>
              <a:rPr lang="hr-HR" dirty="0" err="1">
                <a:latin typeface="Arial Narrow" panose="020B0606020202030204" pitchFamily="34" charset="0"/>
              </a:rPr>
              <a:t>Rakovec</a:t>
            </a:r>
            <a:r>
              <a:rPr lang="hr-HR" dirty="0">
                <a:latin typeface="Arial Narrow" panose="020B0606020202030204" pitchFamily="34" charset="0"/>
              </a:rPr>
              <a:t>.</a:t>
            </a:r>
          </a:p>
          <a:p>
            <a:pPr marL="0" indent="0" algn="just">
              <a:buNone/>
            </a:pPr>
            <a:endParaRPr lang="hr-HR" dirty="0">
              <a:latin typeface="Arial Narrow" panose="020B0606020202030204" pitchFamily="34" charset="0"/>
            </a:endParaRPr>
          </a:p>
          <a:p>
            <a:pPr marL="0" indent="0" algn="just">
              <a:buNone/>
            </a:pPr>
            <a:r>
              <a:rPr lang="hr-HR" dirty="0">
                <a:latin typeface="Arial Narrow" panose="020B0606020202030204" pitchFamily="34" charset="0"/>
              </a:rPr>
              <a:t> </a:t>
            </a:r>
            <a:r>
              <a:rPr lang="hr-HR" sz="4500" b="1" dirty="0">
                <a:latin typeface="Arial Narrow" panose="020B0606020202030204" pitchFamily="34" charset="0"/>
              </a:rPr>
              <a:t>Tko donosi proračun?</a:t>
            </a:r>
            <a:endParaRPr lang="hr-HR" sz="4500" dirty="0">
              <a:latin typeface="Arial Narrow" panose="020B0606020202030204" pitchFamily="34" charset="0"/>
            </a:endParaRPr>
          </a:p>
          <a:p>
            <a:pPr marL="0" indent="0" algn="just">
              <a:buNone/>
            </a:pPr>
            <a:r>
              <a:rPr lang="hr-HR" dirty="0">
                <a:latin typeface="Arial Narrow" panose="020B0606020202030204" pitchFamily="34" charset="0"/>
              </a:rPr>
              <a:t>               Proračun donosi predstavničko tijelo Općine (Općinsko vijeće) do konca tekuće godine za narednu proračunsku godinu. Prijedlog proračuna i projekcija utvrđuje načelnica Općine </a:t>
            </a:r>
            <a:r>
              <a:rPr lang="hr-HR" dirty="0" err="1">
                <a:latin typeface="Arial Narrow" panose="020B0606020202030204" pitchFamily="34" charset="0"/>
              </a:rPr>
              <a:t>Rakovec</a:t>
            </a:r>
            <a:r>
              <a:rPr lang="hr-HR" dirty="0">
                <a:latin typeface="Arial Narrow" panose="020B0606020202030204" pitchFamily="34" charset="0"/>
              </a:rPr>
              <a:t> kao izvršno tijelo, te ih podnosi Općinskom vijeću na donošenje. Proračun Općine </a:t>
            </a:r>
            <a:r>
              <a:rPr lang="hr-HR" dirty="0" err="1">
                <a:latin typeface="Arial Narrow" panose="020B0606020202030204" pitchFamily="34" charset="0"/>
              </a:rPr>
              <a:t>Rakovec</a:t>
            </a:r>
            <a:r>
              <a:rPr lang="hr-HR" dirty="0">
                <a:latin typeface="Arial Narrow" panose="020B0606020202030204" pitchFamily="34" charset="0"/>
              </a:rPr>
              <a:t> objavljuje se na službenim </a:t>
            </a:r>
            <a:r>
              <a:rPr lang="hr-HR" dirty="0" err="1">
                <a:latin typeface="Arial Narrow" panose="020B0606020202030204" pitchFamily="34" charset="0"/>
              </a:rPr>
              <a:t>internet</a:t>
            </a:r>
            <a:r>
              <a:rPr lang="hr-HR" dirty="0">
                <a:latin typeface="Arial Narrow" panose="020B0606020202030204" pitchFamily="34" charset="0"/>
              </a:rPr>
              <a:t> stranicama Općine www.rakovec.hr i u Glasniku Zagrebačke županije.</a:t>
            </a:r>
          </a:p>
          <a:p>
            <a:pPr marL="0" indent="0" algn="just">
              <a:buNone/>
            </a:pPr>
            <a:endParaRPr lang="hr-HR" dirty="0">
              <a:latin typeface="Arial Narrow" panose="020B0606020202030204" pitchFamily="34" charset="0"/>
            </a:endParaRPr>
          </a:p>
          <a:p>
            <a:pPr marL="0" indent="0" algn="just">
              <a:buNone/>
            </a:pPr>
            <a:r>
              <a:rPr lang="hr-HR" sz="4500" b="1" dirty="0">
                <a:latin typeface="Arial Narrow" panose="020B0606020202030204" pitchFamily="34" charset="0"/>
              </a:rPr>
              <a:t>Što se sve može saznati iz Proračuna?</a:t>
            </a:r>
            <a:endParaRPr lang="hr-HR" sz="4500" dirty="0">
              <a:latin typeface="Arial Narrow" panose="020B0606020202030204" pitchFamily="34" charset="0"/>
            </a:endParaRPr>
          </a:p>
          <a:p>
            <a:pPr lvl="0" algn="just"/>
            <a:r>
              <a:rPr lang="hr-HR" dirty="0">
                <a:latin typeface="Arial Narrow" panose="020B0606020202030204" pitchFamily="34" charset="0"/>
              </a:rPr>
              <a:t>Koliki su i koji su prihodi Općine?</a:t>
            </a:r>
          </a:p>
          <a:p>
            <a:pPr lvl="0" algn="just"/>
            <a:r>
              <a:rPr lang="hr-HR" dirty="0">
                <a:latin typeface="Arial Narrow" panose="020B0606020202030204" pitchFamily="34" charset="0"/>
              </a:rPr>
              <a:t>Koliki su ukupni rashodi Općine?</a:t>
            </a:r>
          </a:p>
          <a:p>
            <a:pPr lvl="0" algn="just"/>
            <a:r>
              <a:rPr lang="hr-HR" dirty="0">
                <a:latin typeface="Arial Narrow" panose="020B0606020202030204" pitchFamily="34" charset="0"/>
              </a:rPr>
              <a:t>Što sve Općina financira?</a:t>
            </a:r>
          </a:p>
          <a:p>
            <a:pPr lvl="0" algn="just"/>
            <a:r>
              <a:rPr lang="hr-HR" dirty="0">
                <a:latin typeface="Arial Narrow" panose="020B0606020202030204" pitchFamily="34" charset="0"/>
              </a:rPr>
              <a:t>Koliko se novca troši za gradnju i održavanje?</a:t>
            </a:r>
          </a:p>
          <a:p>
            <a:pPr lvl="0" algn="just"/>
            <a:r>
              <a:rPr lang="hr-HR" dirty="0">
                <a:latin typeface="Arial Narrow" panose="020B0606020202030204" pitchFamily="34" charset="0"/>
              </a:rPr>
              <a:t>Koliko se novca troši za promet i ekologiju?</a:t>
            </a:r>
          </a:p>
          <a:p>
            <a:pPr lvl="0" algn="just"/>
            <a:r>
              <a:rPr lang="hr-HR" dirty="0">
                <a:latin typeface="Arial Narrow" panose="020B0606020202030204" pitchFamily="34" charset="0"/>
              </a:rPr>
              <a:t>Koliko se novca troši za obrazovanje?</a:t>
            </a:r>
          </a:p>
          <a:p>
            <a:pPr lvl="0" algn="just"/>
            <a:r>
              <a:rPr lang="hr-HR" dirty="0">
                <a:latin typeface="Arial Narrow" panose="020B0606020202030204" pitchFamily="34" charset="0"/>
              </a:rPr>
              <a:t>Koliko se novca troši za upravljanje imovinom, prostorno uređenje i gospodarstvo?</a:t>
            </a:r>
          </a:p>
          <a:p>
            <a:pPr lvl="0" algn="just"/>
            <a:r>
              <a:rPr lang="hr-HR" dirty="0">
                <a:latin typeface="Arial Narrow" panose="020B0606020202030204" pitchFamily="34" charset="0"/>
              </a:rPr>
              <a:t>Koliko se novca troši za zdravstvo i socijalnu skrb?</a:t>
            </a:r>
          </a:p>
          <a:p>
            <a:pPr lvl="0" algn="just"/>
            <a:r>
              <a:rPr lang="hr-HR" dirty="0">
                <a:latin typeface="Arial Narrow" panose="020B0606020202030204" pitchFamily="34" charset="0"/>
              </a:rPr>
              <a:t>Koliko se novca troši za civilnu zaštitu i vatrogastvo?</a:t>
            </a:r>
          </a:p>
          <a:p>
            <a:pPr lvl="0" algn="just"/>
            <a:r>
              <a:rPr lang="hr-HR" dirty="0">
                <a:latin typeface="Arial Narrow" panose="020B0606020202030204" pitchFamily="34" charset="0"/>
              </a:rPr>
              <a:t>Koliko se novca troši za sport, kulturu i udruge?</a:t>
            </a:r>
          </a:p>
          <a:p>
            <a:pPr marL="0" indent="0">
              <a:buNone/>
            </a:pPr>
            <a:r>
              <a:rPr lang="hr-HR" dirty="0"/>
              <a:t> </a:t>
            </a:r>
          </a:p>
          <a:p>
            <a:endParaRPr lang="hr-HR" dirty="0"/>
          </a:p>
        </p:txBody>
      </p:sp>
    </p:spTree>
    <p:extLst>
      <p:ext uri="{BB962C8B-B14F-4D97-AF65-F5344CB8AC3E}">
        <p14:creationId xmlns:p14="http://schemas.microsoft.com/office/powerpoint/2010/main" val="123839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4005064"/>
            <a:ext cx="7772400" cy="2555999"/>
          </a:xfrm>
        </p:spPr>
        <p:txBody>
          <a:bodyPr/>
          <a:lstStyle/>
          <a:p>
            <a:pPr algn="ctr"/>
            <a:r>
              <a:rPr lang="hr-HR" sz="1800" b="0" dirty="0">
                <a:latin typeface="Arial Narrow" panose="020B0606020202030204" pitchFamily="34" charset="0"/>
              </a:rPr>
              <a:t>PLANIRANI RASHODI OPĆINE RAKOVEC U 2019.</a:t>
            </a:r>
            <a:r>
              <a:rPr lang="hr-HR" dirty="0"/>
              <a:t/>
            </a:r>
            <a:br>
              <a:rPr lang="hr-HR" dirty="0"/>
            </a:br>
            <a:endParaRPr lang="hr-HR" dirty="0"/>
          </a:p>
        </p:txBody>
      </p:sp>
      <p:sp>
        <p:nvSpPr>
          <p:cNvPr id="3" name="Rezervirano mjesto teksta 2"/>
          <p:cNvSpPr>
            <a:spLocks noGrp="1"/>
          </p:cNvSpPr>
          <p:nvPr>
            <p:ph type="body" idx="1"/>
          </p:nvPr>
        </p:nvSpPr>
        <p:spPr>
          <a:xfrm>
            <a:off x="722313" y="548680"/>
            <a:ext cx="7772400" cy="864096"/>
          </a:xfrm>
        </p:spPr>
        <p:txBody>
          <a:bodyPr>
            <a:normAutofit fontScale="85000" lnSpcReduction="20000"/>
          </a:bodyPr>
          <a:lstStyle/>
          <a:p>
            <a:endParaRPr lang="hr-HR" dirty="0"/>
          </a:p>
          <a:p>
            <a:endParaRPr lang="hr-HR" dirty="0"/>
          </a:p>
          <a:p>
            <a:pPr algn="ctr"/>
            <a:r>
              <a:rPr lang="hr-HR" sz="2400" dirty="0">
                <a:solidFill>
                  <a:schemeClr val="tx1"/>
                </a:solidFill>
                <a:latin typeface="Arial Narrow" panose="020B0606020202030204" pitchFamily="34" charset="0"/>
              </a:rPr>
              <a:t>PLANIRANI PRIHODI OPĆINE RAKOVEC U 2019. GODINI</a:t>
            </a:r>
          </a:p>
          <a:p>
            <a:endParaRPr lang="hr-HR" dirty="0"/>
          </a:p>
          <a:p>
            <a:endParaRPr lang="hr-HR" dirty="0"/>
          </a:p>
          <a:p>
            <a:endParaRPr lang="hr-HR" dirty="0"/>
          </a:p>
        </p:txBody>
      </p:sp>
      <p:graphicFrame>
        <p:nvGraphicFramePr>
          <p:cNvPr id="7" name="Tablica 6"/>
          <p:cNvGraphicFramePr>
            <a:graphicFrameLocks noGrp="1"/>
          </p:cNvGraphicFramePr>
          <p:nvPr>
            <p:extLst>
              <p:ext uri="{D42A27DB-BD31-4B8C-83A1-F6EECF244321}">
                <p14:modId xmlns:p14="http://schemas.microsoft.com/office/powerpoint/2010/main" val="3298995052"/>
              </p:ext>
            </p:extLst>
          </p:nvPr>
        </p:nvGraphicFramePr>
        <p:xfrm>
          <a:off x="1259632" y="764704"/>
          <a:ext cx="6192688" cy="3134360"/>
        </p:xfrm>
        <a:graphic>
          <a:graphicData uri="http://schemas.openxmlformats.org/drawingml/2006/table">
            <a:tbl>
              <a:tblPr firstRow="1" bandRow="1">
                <a:tableStyleId>{F5AB1C69-6EDB-4FF4-983F-18BD219EF322}</a:tableStyleId>
              </a:tblPr>
              <a:tblGrid>
                <a:gridCol w="403244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tblGrid>
              <a:tr h="370840">
                <a:tc>
                  <a:txBody>
                    <a:bodyPr/>
                    <a:lstStyle/>
                    <a:p>
                      <a:pPr algn="ctr"/>
                      <a:r>
                        <a:rPr lang="hr-HR" sz="1200" dirty="0">
                          <a:latin typeface="Arial Narrow" panose="020B0606020202030204" pitchFamily="34" charset="0"/>
                        </a:rPr>
                        <a:t>Prihodi Općine </a:t>
                      </a:r>
                      <a:r>
                        <a:rPr lang="hr-HR" sz="1200" dirty="0" err="1">
                          <a:latin typeface="Arial Narrow" panose="020B0606020202030204" pitchFamily="34" charset="0"/>
                        </a:rPr>
                        <a:t>Rakovec</a:t>
                      </a:r>
                      <a:endParaRPr lang="hr-HR" sz="1200" dirty="0">
                        <a:latin typeface="Arial Narrow" panose="020B0606020202030204" pitchFamily="34" charset="0"/>
                      </a:endParaRPr>
                    </a:p>
                  </a:txBody>
                  <a:tcPr/>
                </a:tc>
                <a:tc>
                  <a:txBody>
                    <a:bodyPr/>
                    <a:lstStyle/>
                    <a:p>
                      <a:pPr algn="ctr"/>
                      <a:r>
                        <a:rPr lang="hr-HR" sz="1200" dirty="0">
                          <a:latin typeface="Arial Narrow" panose="020B0606020202030204" pitchFamily="34" charset="0"/>
                        </a:rPr>
                        <a:t>2019.</a:t>
                      </a:r>
                    </a:p>
                  </a:txBody>
                  <a:tcPr/>
                </a:tc>
                <a:extLst>
                  <a:ext uri="{0D108BD9-81ED-4DB2-BD59-A6C34878D82A}">
                    <a16:rowId xmlns:a16="http://schemas.microsoft.com/office/drawing/2014/main" xmlns="" val="10000"/>
                  </a:ext>
                </a:extLst>
              </a:tr>
              <a:tr h="370840">
                <a:tc>
                  <a:txBody>
                    <a:bodyPr/>
                    <a:lstStyle/>
                    <a:p>
                      <a:pPr algn="ctr"/>
                      <a:r>
                        <a:rPr lang="hr-HR" sz="1200" dirty="0">
                          <a:latin typeface="Arial Narrow" panose="020B0606020202030204" pitchFamily="34" charset="0"/>
                        </a:rPr>
                        <a:t>Prihodi od poreza</a:t>
                      </a:r>
                    </a:p>
                  </a:txBody>
                  <a:tcPr/>
                </a:tc>
                <a:tc>
                  <a:txBody>
                    <a:bodyPr/>
                    <a:lstStyle/>
                    <a:p>
                      <a:pPr algn="ctr"/>
                      <a:r>
                        <a:rPr lang="hr-HR" sz="1200" dirty="0">
                          <a:latin typeface="Arial Narrow" panose="020B0606020202030204" pitchFamily="34" charset="0"/>
                        </a:rPr>
                        <a:t>1.828.100,00 kn</a:t>
                      </a:r>
                    </a:p>
                  </a:txBody>
                  <a:tcPr/>
                </a:tc>
                <a:extLst>
                  <a:ext uri="{0D108BD9-81ED-4DB2-BD59-A6C34878D82A}">
                    <a16:rowId xmlns:a16="http://schemas.microsoft.com/office/drawing/2014/main" xmlns="" val="10001"/>
                  </a:ext>
                </a:extLst>
              </a:tr>
              <a:tr h="370840">
                <a:tc>
                  <a:txBody>
                    <a:bodyPr/>
                    <a:lstStyle/>
                    <a:p>
                      <a:pPr algn="ctr"/>
                      <a:r>
                        <a:rPr lang="hr-HR" sz="1200" dirty="0">
                          <a:latin typeface="Arial Narrow" panose="020B0606020202030204" pitchFamily="34" charset="0"/>
                        </a:rPr>
                        <a:t>Pomoći</a:t>
                      </a:r>
                      <a:r>
                        <a:rPr lang="hr-HR" sz="1200" baseline="0" dirty="0">
                          <a:latin typeface="Arial Narrow" panose="020B0606020202030204" pitchFamily="34" charset="0"/>
                        </a:rPr>
                        <a:t> iz inozemstva i od subjekata unutar općeg proračuna</a:t>
                      </a:r>
                      <a:endParaRPr lang="hr-HR" sz="1200" dirty="0">
                        <a:latin typeface="Arial Narrow" panose="020B0606020202030204" pitchFamily="34" charset="0"/>
                      </a:endParaRPr>
                    </a:p>
                  </a:txBody>
                  <a:tcPr/>
                </a:tc>
                <a:tc>
                  <a:txBody>
                    <a:bodyPr/>
                    <a:lstStyle/>
                    <a:p>
                      <a:pPr algn="ctr"/>
                      <a:r>
                        <a:rPr lang="hr-HR" sz="1200" dirty="0">
                          <a:latin typeface="Arial Narrow" panose="020B0606020202030204" pitchFamily="34" charset="0"/>
                        </a:rPr>
                        <a:t>2.165.982,69</a:t>
                      </a:r>
                      <a:r>
                        <a:rPr lang="hr-HR" sz="1200" baseline="0" dirty="0">
                          <a:latin typeface="Arial Narrow" panose="020B0606020202030204" pitchFamily="34" charset="0"/>
                        </a:rPr>
                        <a:t> kn</a:t>
                      </a:r>
                      <a:endParaRPr lang="hr-HR" sz="1200" dirty="0">
                        <a:latin typeface="Arial Narrow" panose="020B0606020202030204" pitchFamily="34" charset="0"/>
                      </a:endParaRPr>
                    </a:p>
                  </a:txBody>
                  <a:tcPr/>
                </a:tc>
                <a:extLst>
                  <a:ext uri="{0D108BD9-81ED-4DB2-BD59-A6C34878D82A}">
                    <a16:rowId xmlns:a16="http://schemas.microsoft.com/office/drawing/2014/main" xmlns="" val="10002"/>
                  </a:ext>
                </a:extLst>
              </a:tr>
              <a:tr h="370840">
                <a:tc>
                  <a:txBody>
                    <a:bodyPr/>
                    <a:lstStyle/>
                    <a:p>
                      <a:pPr algn="ctr"/>
                      <a:r>
                        <a:rPr lang="hr-HR" sz="1200" dirty="0">
                          <a:latin typeface="Arial Narrow" panose="020B0606020202030204" pitchFamily="34" charset="0"/>
                        </a:rPr>
                        <a:t>Prihodi od imovine</a:t>
                      </a:r>
                    </a:p>
                  </a:txBody>
                  <a:tcPr/>
                </a:tc>
                <a:tc>
                  <a:txBody>
                    <a:bodyPr/>
                    <a:lstStyle/>
                    <a:p>
                      <a:pPr algn="ctr"/>
                      <a:r>
                        <a:rPr lang="hr-HR" sz="1200" dirty="0">
                          <a:latin typeface="Arial Narrow" panose="020B0606020202030204" pitchFamily="34" charset="0"/>
                        </a:rPr>
                        <a:t>77.965,00 kn</a:t>
                      </a:r>
                    </a:p>
                  </a:txBody>
                  <a:tcPr/>
                </a:tc>
                <a:extLst>
                  <a:ext uri="{0D108BD9-81ED-4DB2-BD59-A6C34878D82A}">
                    <a16:rowId xmlns:a16="http://schemas.microsoft.com/office/drawing/2014/main" xmlns="" val="10003"/>
                  </a:ext>
                </a:extLst>
              </a:tr>
              <a:tr h="370840">
                <a:tc>
                  <a:txBody>
                    <a:bodyPr/>
                    <a:lstStyle/>
                    <a:p>
                      <a:pPr algn="ctr"/>
                      <a:r>
                        <a:rPr lang="hr-HR" sz="1200" dirty="0">
                          <a:latin typeface="Arial Narrow" panose="020B0606020202030204" pitchFamily="34" charset="0"/>
                        </a:rPr>
                        <a:t>Prihodi od upravnih i administrativnih pristojbi, pristojbi po posebnim propisima i naknadama</a:t>
                      </a:r>
                    </a:p>
                  </a:txBody>
                  <a:tcPr/>
                </a:tc>
                <a:tc>
                  <a:txBody>
                    <a:bodyPr/>
                    <a:lstStyle/>
                    <a:p>
                      <a:pPr algn="ctr"/>
                      <a:r>
                        <a:rPr lang="hr-HR" sz="1200" dirty="0">
                          <a:latin typeface="Arial Narrow" panose="020B0606020202030204" pitchFamily="34" charset="0"/>
                        </a:rPr>
                        <a:t>193.425,00 kn</a:t>
                      </a:r>
                    </a:p>
                  </a:txBody>
                  <a:tcPr/>
                </a:tc>
                <a:extLst>
                  <a:ext uri="{0D108BD9-81ED-4DB2-BD59-A6C34878D82A}">
                    <a16:rowId xmlns:a16="http://schemas.microsoft.com/office/drawing/2014/main" xmlns="" val="10004"/>
                  </a:ext>
                </a:extLst>
              </a:tr>
              <a:tr h="370840">
                <a:tc>
                  <a:txBody>
                    <a:bodyPr/>
                    <a:lstStyle/>
                    <a:p>
                      <a:pPr algn="ctr"/>
                      <a:r>
                        <a:rPr lang="hr-HR" sz="1200" dirty="0">
                          <a:latin typeface="Arial Narrow" panose="020B0606020202030204" pitchFamily="34" charset="0"/>
                        </a:rPr>
                        <a:t>Prihodi od kazni, upravnih mjera i ostali</a:t>
                      </a:r>
                      <a:r>
                        <a:rPr lang="hr-HR" sz="1200" baseline="0" dirty="0">
                          <a:latin typeface="Arial Narrow" panose="020B0606020202030204" pitchFamily="34" charset="0"/>
                        </a:rPr>
                        <a:t> prihodi</a:t>
                      </a:r>
                    </a:p>
                    <a:p>
                      <a:pPr algn="ctr"/>
                      <a:r>
                        <a:rPr lang="hr-HR" sz="1200" baseline="0" dirty="0">
                          <a:latin typeface="Arial Narrow" panose="020B0606020202030204" pitchFamily="34" charset="0"/>
                        </a:rPr>
                        <a:t>Prihodi od prodaje nefinancijske imovine</a:t>
                      </a:r>
                    </a:p>
                    <a:p>
                      <a:pPr algn="ctr"/>
                      <a:r>
                        <a:rPr lang="hr-HR" sz="1200" baseline="0" dirty="0">
                          <a:latin typeface="Arial Narrow" panose="020B0606020202030204" pitchFamily="34" charset="0"/>
                        </a:rPr>
                        <a:t>Prihodi od nefinancijske imovine</a:t>
                      </a:r>
                    </a:p>
                    <a:p>
                      <a:pPr algn="ctr"/>
                      <a:r>
                        <a:rPr lang="hr-HR" sz="1200" baseline="0" dirty="0">
                          <a:latin typeface="Arial Narrow" panose="020B0606020202030204" pitchFamily="34" charset="0"/>
                        </a:rPr>
                        <a:t>Rezultat poslovanja višak prihoda</a:t>
                      </a:r>
                      <a:endParaRPr lang="hr-HR" sz="1200" dirty="0">
                        <a:latin typeface="Arial Narrow" panose="020B0606020202030204" pitchFamily="34" charset="0"/>
                      </a:endParaRPr>
                    </a:p>
                  </a:txBody>
                  <a:tcPr/>
                </a:tc>
                <a:tc>
                  <a:txBody>
                    <a:bodyPr/>
                    <a:lstStyle/>
                    <a:p>
                      <a:pPr algn="ctr"/>
                      <a:r>
                        <a:rPr lang="hr-HR" sz="1200" dirty="0">
                          <a:latin typeface="Arial Narrow" panose="020B0606020202030204" pitchFamily="34" charset="0"/>
                        </a:rPr>
                        <a:t>1.100,00 kn</a:t>
                      </a:r>
                    </a:p>
                    <a:p>
                      <a:pPr algn="ctr"/>
                      <a:r>
                        <a:rPr lang="hr-HR" sz="1200" dirty="0">
                          <a:latin typeface="Arial Narrow" panose="020B0606020202030204" pitchFamily="34" charset="0"/>
                        </a:rPr>
                        <a:t>17.000,00 kn</a:t>
                      </a:r>
                    </a:p>
                    <a:p>
                      <a:pPr algn="ctr"/>
                      <a:r>
                        <a:rPr lang="hr-HR" sz="1200" dirty="0">
                          <a:latin typeface="Arial Narrow" panose="020B0606020202030204" pitchFamily="34" charset="0"/>
                        </a:rPr>
                        <a:t>10,00 kn</a:t>
                      </a:r>
                    </a:p>
                    <a:p>
                      <a:pPr algn="ctr"/>
                      <a:r>
                        <a:rPr lang="hr-HR" sz="1200" dirty="0">
                          <a:latin typeface="Arial Narrow" panose="020B0606020202030204" pitchFamily="34" charset="0"/>
                        </a:rPr>
                        <a:t>835.000,00 kn</a:t>
                      </a:r>
                    </a:p>
                  </a:txBody>
                  <a:tcPr/>
                </a:tc>
                <a:extLst>
                  <a:ext uri="{0D108BD9-81ED-4DB2-BD59-A6C34878D82A}">
                    <a16:rowId xmlns:a16="http://schemas.microsoft.com/office/drawing/2014/main" xmlns="" val="10005"/>
                  </a:ext>
                </a:extLst>
              </a:tr>
              <a:tr h="370840">
                <a:tc>
                  <a:txBody>
                    <a:bodyPr/>
                    <a:lstStyle/>
                    <a:p>
                      <a:pPr algn="ctr"/>
                      <a:r>
                        <a:rPr lang="hr-HR" sz="1200" dirty="0">
                          <a:latin typeface="Arial Narrow" panose="020B0606020202030204" pitchFamily="34" charset="0"/>
                        </a:rPr>
                        <a:t>UKUPNO</a:t>
                      </a:r>
                    </a:p>
                  </a:txBody>
                  <a:tcPr/>
                </a:tc>
                <a:tc>
                  <a:txBody>
                    <a:bodyPr/>
                    <a:lstStyle/>
                    <a:p>
                      <a:pPr algn="ctr"/>
                      <a:r>
                        <a:rPr lang="hr-HR" sz="1200" dirty="0">
                          <a:latin typeface="Arial Narrow" panose="020B0606020202030204" pitchFamily="34" charset="0"/>
                        </a:rPr>
                        <a:t>5.118.582,69 kn</a:t>
                      </a:r>
                    </a:p>
                  </a:txBody>
                  <a:tcPr/>
                </a:tc>
                <a:extLst>
                  <a:ext uri="{0D108BD9-81ED-4DB2-BD59-A6C34878D82A}">
                    <a16:rowId xmlns:a16="http://schemas.microsoft.com/office/drawing/2014/main" xmlns="" val="10006"/>
                  </a:ext>
                </a:extLst>
              </a:tr>
            </a:tbl>
          </a:graphicData>
        </a:graphic>
      </p:graphicFrame>
      <p:graphicFrame>
        <p:nvGraphicFramePr>
          <p:cNvPr id="8" name="Tablica 7"/>
          <p:cNvGraphicFramePr>
            <a:graphicFrameLocks noGrp="1"/>
          </p:cNvGraphicFramePr>
          <p:nvPr>
            <p:extLst>
              <p:ext uri="{D42A27DB-BD31-4B8C-83A1-F6EECF244321}">
                <p14:modId xmlns:p14="http://schemas.microsoft.com/office/powerpoint/2010/main" val="164980252"/>
              </p:ext>
            </p:extLst>
          </p:nvPr>
        </p:nvGraphicFramePr>
        <p:xfrm>
          <a:off x="1907704" y="4365104"/>
          <a:ext cx="5191304" cy="2037080"/>
        </p:xfrm>
        <a:graphic>
          <a:graphicData uri="http://schemas.openxmlformats.org/drawingml/2006/table">
            <a:tbl>
              <a:tblPr>
                <a:tableStyleId>{5C22544A-7EE6-4342-B048-85BDC9FD1C3A}</a:tableStyleId>
              </a:tblPr>
              <a:tblGrid>
                <a:gridCol w="4235611">
                  <a:extLst>
                    <a:ext uri="{9D8B030D-6E8A-4147-A177-3AD203B41FA5}">
                      <a16:colId xmlns:a16="http://schemas.microsoft.com/office/drawing/2014/main" xmlns="" val="20000"/>
                    </a:ext>
                  </a:extLst>
                </a:gridCol>
                <a:gridCol w="912402">
                  <a:extLst>
                    <a:ext uri="{9D8B030D-6E8A-4147-A177-3AD203B41FA5}">
                      <a16:colId xmlns:a16="http://schemas.microsoft.com/office/drawing/2014/main" xmlns="" val="20001"/>
                    </a:ext>
                  </a:extLst>
                </a:gridCol>
                <a:gridCol w="43291">
                  <a:extLst>
                    <a:ext uri="{9D8B030D-6E8A-4147-A177-3AD203B41FA5}">
                      <a16:colId xmlns:a16="http://schemas.microsoft.com/office/drawing/2014/main" xmlns="" val="20002"/>
                    </a:ext>
                  </a:extLst>
                </a:gridCol>
              </a:tblGrid>
              <a:tr h="0">
                <a:tc>
                  <a:txBody>
                    <a:bodyPr/>
                    <a:lstStyle/>
                    <a:p>
                      <a:pPr algn="l">
                        <a:spcAft>
                          <a:spcPts val="0"/>
                        </a:spcAft>
                      </a:pPr>
                      <a:r>
                        <a:rPr lang="hr-HR" sz="1200" dirty="0">
                          <a:effectLst/>
                          <a:latin typeface="Arial Narrow" panose="020B0606020202030204" pitchFamily="34" charset="0"/>
                        </a:rPr>
                        <a:t>Vrsta rashoda </a:t>
                      </a:r>
                      <a:endParaRPr lang="hr-HR" sz="1000" dirty="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200" dirty="0">
                          <a:effectLst/>
                          <a:latin typeface="Arial Narrow" panose="020B0606020202030204" pitchFamily="34" charset="0"/>
                          <a:ea typeface="+mn-ea"/>
                          <a:cs typeface="+mn-cs"/>
                        </a:rPr>
                        <a:t>Iznos</a:t>
                      </a:r>
                      <a:r>
                        <a:rPr lang="hr-HR" sz="1200" baseline="0" dirty="0">
                          <a:effectLst/>
                          <a:latin typeface="Arial Narrow" panose="020B0606020202030204" pitchFamily="34" charset="0"/>
                          <a:ea typeface="+mn-ea"/>
                          <a:cs typeface="+mn-cs"/>
                        </a:rPr>
                        <a:t> kn</a:t>
                      </a:r>
                      <a:endParaRPr lang="hr-HR" sz="1000" dirty="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0"/>
                  </a:ext>
                </a:extLst>
              </a:tr>
              <a:tr h="0">
                <a:tc>
                  <a:txBody>
                    <a:bodyPr/>
                    <a:lstStyle/>
                    <a:p>
                      <a:pPr algn="l">
                        <a:spcAft>
                          <a:spcPts val="0"/>
                        </a:spcAft>
                      </a:pPr>
                      <a:r>
                        <a:rPr lang="hr-HR" sz="1200">
                          <a:effectLst/>
                          <a:latin typeface="Arial Narrow" panose="020B0606020202030204" pitchFamily="34" charset="0"/>
                        </a:rPr>
                        <a:t>GRADNJA I ODRŽAV. KOMUNALNE INFRASTRUKTURE</a:t>
                      </a:r>
                      <a:endParaRPr lang="hr-HR" sz="100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2.015.000,00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1"/>
                  </a:ext>
                </a:extLst>
              </a:tr>
              <a:tr h="0">
                <a:tc>
                  <a:txBody>
                    <a:bodyPr/>
                    <a:lstStyle/>
                    <a:p>
                      <a:pPr algn="l">
                        <a:spcAft>
                          <a:spcPts val="0"/>
                        </a:spcAft>
                      </a:pPr>
                      <a:r>
                        <a:rPr lang="hr-HR" sz="1200" dirty="0">
                          <a:effectLst/>
                          <a:latin typeface="Arial Narrow" panose="020B0606020202030204" pitchFamily="34" charset="0"/>
                        </a:rPr>
                        <a:t>PROMET,  NOGOSTUP, AUTOBUSNA STAJALIŠTA,  EKOLOGIJA</a:t>
                      </a:r>
                      <a:endParaRPr lang="hr-HR" sz="1000" dirty="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476.157,69</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2"/>
                  </a:ext>
                </a:extLst>
              </a:tr>
              <a:tr h="0">
                <a:tc>
                  <a:txBody>
                    <a:bodyPr/>
                    <a:lstStyle/>
                    <a:p>
                      <a:pPr algn="l">
                        <a:spcAft>
                          <a:spcPts val="0"/>
                        </a:spcAft>
                      </a:pPr>
                      <a:r>
                        <a:rPr lang="hr-HR" sz="1200" dirty="0">
                          <a:effectLst/>
                          <a:latin typeface="Arial Narrow" panose="020B0606020202030204" pitchFamily="34" charset="0"/>
                        </a:rPr>
                        <a:t>OBRAZOVANJE</a:t>
                      </a:r>
                      <a:endParaRPr lang="hr-HR" sz="1000" dirty="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932.850,00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3"/>
                  </a:ext>
                </a:extLst>
              </a:tr>
              <a:tr h="0">
                <a:tc>
                  <a:txBody>
                    <a:bodyPr/>
                    <a:lstStyle/>
                    <a:p>
                      <a:pPr algn="l">
                        <a:spcAft>
                          <a:spcPts val="0"/>
                        </a:spcAft>
                      </a:pPr>
                      <a:r>
                        <a:rPr lang="hr-HR" sz="1200" dirty="0">
                          <a:effectLst/>
                          <a:latin typeface="Arial Narrow" panose="020B0606020202030204" pitchFamily="34" charset="0"/>
                        </a:rPr>
                        <a:t>IMOVINA, PROSTORNO UREĐENJE, GOSPODARSTVO</a:t>
                      </a:r>
                      <a:endParaRPr lang="hr-HR" sz="1000" dirty="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422.585,00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4"/>
                  </a:ext>
                </a:extLst>
              </a:tr>
              <a:tr h="0">
                <a:tc>
                  <a:txBody>
                    <a:bodyPr/>
                    <a:lstStyle/>
                    <a:p>
                      <a:pPr algn="l">
                        <a:spcAft>
                          <a:spcPts val="0"/>
                        </a:spcAft>
                      </a:pPr>
                      <a:r>
                        <a:rPr lang="hr-HR" sz="1200">
                          <a:effectLst/>
                          <a:latin typeface="Arial Narrow" panose="020B0606020202030204" pitchFamily="34" charset="0"/>
                        </a:rPr>
                        <a:t>PREDSTAVNIČKA I IZVRŠNA TIJELA </a:t>
                      </a:r>
                      <a:endParaRPr lang="hr-HR" sz="100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471.560,00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5"/>
                  </a:ext>
                </a:extLst>
              </a:tr>
              <a:tr h="0">
                <a:tc>
                  <a:txBody>
                    <a:bodyPr/>
                    <a:lstStyle/>
                    <a:p>
                      <a:pPr algn="l">
                        <a:spcAft>
                          <a:spcPts val="0"/>
                        </a:spcAft>
                      </a:pPr>
                      <a:r>
                        <a:rPr lang="hr-HR" sz="1200">
                          <a:effectLst/>
                          <a:latin typeface="Arial Narrow" panose="020B0606020202030204" pitchFamily="34" charset="0"/>
                        </a:rPr>
                        <a:t>JUO I  REDOVNA DJELATNOST</a:t>
                      </a:r>
                      <a:endParaRPr lang="hr-HR" sz="100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426.580,00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6"/>
                  </a:ext>
                </a:extLst>
              </a:tr>
              <a:tr h="0">
                <a:tc>
                  <a:txBody>
                    <a:bodyPr/>
                    <a:lstStyle/>
                    <a:p>
                      <a:pPr algn="l">
                        <a:spcAft>
                          <a:spcPts val="0"/>
                        </a:spcAft>
                      </a:pPr>
                      <a:r>
                        <a:rPr lang="hr-HR" sz="1200" dirty="0">
                          <a:effectLst/>
                          <a:latin typeface="Arial Narrow" panose="020B0606020202030204" pitchFamily="34" charset="0"/>
                        </a:rPr>
                        <a:t>ZDRAVSTVO I SOCIJALNA SKRB</a:t>
                      </a:r>
                      <a:endParaRPr lang="hr-HR" sz="1000" dirty="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120.450,00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7"/>
                  </a:ext>
                </a:extLst>
              </a:tr>
              <a:tr h="0">
                <a:tc>
                  <a:txBody>
                    <a:bodyPr/>
                    <a:lstStyle/>
                    <a:p>
                      <a:pPr algn="l">
                        <a:spcAft>
                          <a:spcPts val="0"/>
                        </a:spcAft>
                      </a:pPr>
                      <a:r>
                        <a:rPr lang="hr-HR" sz="1200">
                          <a:effectLst/>
                          <a:latin typeface="Arial Narrow" panose="020B0606020202030204" pitchFamily="34" charset="0"/>
                        </a:rPr>
                        <a:t>CIVILNA ZAŠTITA I VATROGASTVO </a:t>
                      </a:r>
                      <a:endParaRPr lang="hr-HR" sz="100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93.400,00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8"/>
                  </a:ext>
                </a:extLst>
              </a:tr>
              <a:tr h="0">
                <a:tc>
                  <a:txBody>
                    <a:bodyPr/>
                    <a:lstStyle/>
                    <a:p>
                      <a:pPr algn="l">
                        <a:spcAft>
                          <a:spcPts val="0"/>
                        </a:spcAft>
                      </a:pPr>
                      <a:r>
                        <a:rPr lang="hr-HR" sz="1200">
                          <a:effectLst/>
                          <a:latin typeface="Arial Narrow" panose="020B0606020202030204" pitchFamily="34" charset="0"/>
                        </a:rPr>
                        <a:t>SPORT,  KULTURA,  UDRUGE</a:t>
                      </a:r>
                      <a:endParaRPr lang="hr-HR" sz="100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160.000,00</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09"/>
                  </a:ext>
                </a:extLst>
              </a:tr>
              <a:tr h="0">
                <a:tc>
                  <a:txBody>
                    <a:bodyPr/>
                    <a:lstStyle/>
                    <a:p>
                      <a:pPr algn="l">
                        <a:spcAft>
                          <a:spcPts val="0"/>
                        </a:spcAft>
                      </a:pPr>
                      <a:r>
                        <a:rPr lang="hr-HR" sz="1200">
                          <a:effectLst/>
                          <a:latin typeface="Arial Narrow" panose="020B0606020202030204" pitchFamily="34" charset="0"/>
                        </a:rPr>
                        <a:t>UKUPNO:                                                           </a:t>
                      </a:r>
                      <a:endParaRPr lang="hr-HR" sz="1000">
                        <a:effectLst/>
                        <a:latin typeface="Arial Narrow" panose="020B0606020202030204" pitchFamily="34" charset="0"/>
                        <a:ea typeface="Calibri"/>
                        <a:cs typeface="Arial"/>
                      </a:endParaRPr>
                    </a:p>
                  </a:txBody>
                  <a:tcPr marL="0" marR="0" marT="0" marB="0" anchor="b">
                    <a:solidFill>
                      <a:schemeClr val="accent3">
                        <a:lumMod val="40000"/>
                        <a:lumOff val="60000"/>
                      </a:schemeClr>
                    </a:solidFill>
                  </a:tcPr>
                </a:tc>
                <a:tc>
                  <a:txBody>
                    <a:bodyPr/>
                    <a:lstStyle/>
                    <a:p>
                      <a:pPr algn="ctr">
                        <a:spcAft>
                          <a:spcPts val="0"/>
                        </a:spcAft>
                      </a:pPr>
                      <a:r>
                        <a:rPr lang="hr-HR" sz="1000" dirty="0">
                          <a:effectLst/>
                          <a:latin typeface="Arial Narrow" panose="020B0606020202030204" pitchFamily="34" charset="0"/>
                          <a:ea typeface="Calibri"/>
                          <a:cs typeface="Arial"/>
                        </a:rPr>
                        <a:t>5.118.582,69 kn</a:t>
                      </a:r>
                    </a:p>
                  </a:txBody>
                  <a:tcPr marL="0" marR="0" marT="0" marB="0" anchor="b">
                    <a:solidFill>
                      <a:schemeClr val="accent3">
                        <a:lumMod val="40000"/>
                        <a:lumOff val="60000"/>
                      </a:schemeClr>
                    </a:solidFill>
                  </a:tcPr>
                </a:tc>
                <a:tc>
                  <a:txBody>
                    <a:bodyPr/>
                    <a:lstStyle/>
                    <a:p>
                      <a:pPr algn="l">
                        <a:spcAft>
                          <a:spcPts val="0"/>
                        </a:spcAft>
                      </a:pPr>
                      <a:r>
                        <a:rPr lang="hr-HR" sz="12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10"/>
                  </a:ext>
                </a:extLst>
              </a:tr>
              <a:tr h="0">
                <a:tc>
                  <a:txBody>
                    <a:bodyPr/>
                    <a:lstStyle/>
                    <a:p>
                      <a:pPr algn="l">
                        <a:spcAft>
                          <a:spcPts val="0"/>
                        </a:spcAft>
                      </a:pPr>
                      <a:r>
                        <a:rPr lang="hr-HR" sz="1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tc>
                  <a:txBody>
                    <a:bodyPr/>
                    <a:lstStyle/>
                    <a:p>
                      <a:pPr algn="l">
                        <a:spcAft>
                          <a:spcPts val="0"/>
                        </a:spcAft>
                      </a:pPr>
                      <a:r>
                        <a:rPr lang="hr-HR" sz="100">
                          <a:effectLst/>
                        </a:rPr>
                        <a:t> </a:t>
                      </a:r>
                      <a:endParaRPr lang="hr-HR" sz="1000">
                        <a:effectLst/>
                        <a:latin typeface="Calibri"/>
                        <a:ea typeface="Calibri"/>
                        <a:cs typeface="Arial"/>
                      </a:endParaRPr>
                    </a:p>
                  </a:txBody>
                  <a:tcPr marL="0" marR="0" marT="0" marB="0" anchor="b">
                    <a:solidFill>
                      <a:schemeClr val="accent3">
                        <a:lumMod val="40000"/>
                        <a:lumOff val="60000"/>
                      </a:schemeClr>
                    </a:solidFill>
                  </a:tcPr>
                </a:tc>
                <a:tc>
                  <a:txBody>
                    <a:bodyPr/>
                    <a:lstStyle/>
                    <a:p>
                      <a:pPr algn="l">
                        <a:spcAft>
                          <a:spcPts val="0"/>
                        </a:spcAft>
                      </a:pPr>
                      <a:r>
                        <a:rPr lang="hr-HR" sz="100" dirty="0">
                          <a:effectLst/>
                        </a:rPr>
                        <a:t> </a:t>
                      </a:r>
                      <a:endParaRPr lang="hr-HR" sz="1000" dirty="0">
                        <a:effectLst/>
                        <a:latin typeface="Calibri"/>
                        <a:ea typeface="Calibri"/>
                        <a:cs typeface="Arial"/>
                      </a:endParaRPr>
                    </a:p>
                  </a:txBody>
                  <a:tcPr marL="0" marR="0" marT="0" marB="0" anchor="b">
                    <a:solidFill>
                      <a:schemeClr val="accent3">
                        <a:lumMod val="40000"/>
                        <a:lumOff val="6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69583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akovec.hr/wp-content/gallery/nerazvrstane/20180927_1002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754" y="3284984"/>
            <a:ext cx="2007872" cy="1297755"/>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754" y="5301208"/>
            <a:ext cx="2007872" cy="1440160"/>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962" y="116632"/>
            <a:ext cx="1999833" cy="1413944"/>
          </a:xfrm>
          <a:prstGeom prst="rect">
            <a:avLst/>
          </a:prstGeom>
        </p:spPr>
      </p:pic>
      <p:pic>
        <p:nvPicPr>
          <p:cNvPr id="1028" name="Picture 4" descr="http://www.rakovec.hr/wp-content/gallery/nerazvrstane/20181026_0835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6754" y="1053540"/>
            <a:ext cx="2007872" cy="14387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normAutofit fontScale="90000"/>
          </a:bodyPr>
          <a:lstStyle/>
          <a:p>
            <a:r>
              <a:rPr lang="hr-HR" sz="2400" dirty="0">
                <a:latin typeface="Arial Narrow" panose="020B0606020202030204" pitchFamily="34" charset="0"/>
              </a:rPr>
              <a:t>                                                       GRADNJA</a:t>
            </a:r>
            <a:r>
              <a:rPr lang="hr-HR" sz="2400" b="1" dirty="0">
                <a:latin typeface="Arial Narrow" panose="020B0606020202030204" pitchFamily="34" charset="0"/>
              </a:rPr>
              <a:t> </a:t>
            </a:r>
            <a:r>
              <a:rPr lang="hr-HR" sz="2400" dirty="0">
                <a:latin typeface="Arial Narrow" panose="020B0606020202030204" pitchFamily="34" charset="0"/>
              </a:rPr>
              <a:t>I ODRŽAVANJE KOMUNALNE       </a:t>
            </a:r>
            <a:br>
              <a:rPr lang="hr-HR" sz="2400" dirty="0">
                <a:latin typeface="Arial Narrow" panose="020B0606020202030204" pitchFamily="34" charset="0"/>
              </a:rPr>
            </a:br>
            <a:r>
              <a:rPr lang="hr-HR" sz="2400" dirty="0">
                <a:latin typeface="Arial Narrow" panose="020B0606020202030204" pitchFamily="34" charset="0"/>
              </a:rPr>
              <a:t>                                           INFRASTRUKTURE</a:t>
            </a:r>
            <a:br>
              <a:rPr lang="hr-HR" sz="2400" dirty="0">
                <a:latin typeface="Arial Narrow" panose="020B0606020202030204" pitchFamily="34" charset="0"/>
              </a:rPr>
            </a:br>
            <a:endParaRPr lang="hr-HR" sz="2400" dirty="0">
              <a:latin typeface="Arial Narrow" panose="020B0606020202030204" pitchFamily="34" charset="0"/>
            </a:endParaRPr>
          </a:p>
        </p:txBody>
      </p:sp>
      <p:sp>
        <p:nvSpPr>
          <p:cNvPr id="3" name="Rezervirano mjesto sadržaja 2"/>
          <p:cNvSpPr>
            <a:spLocks noGrp="1"/>
          </p:cNvSpPr>
          <p:nvPr>
            <p:ph idx="1"/>
          </p:nvPr>
        </p:nvSpPr>
        <p:spPr>
          <a:xfrm>
            <a:off x="4499992" y="980728"/>
            <a:ext cx="3960440" cy="5742899"/>
          </a:xfrm>
        </p:spPr>
        <p:txBody>
          <a:bodyPr>
            <a:normAutofit fontScale="25000" lnSpcReduction="20000"/>
          </a:bodyPr>
          <a:lstStyle/>
          <a:p>
            <a:pPr marL="0" indent="0" algn="just">
              <a:buNone/>
            </a:pPr>
            <a:r>
              <a:rPr lang="hr-HR" dirty="0">
                <a:latin typeface="Arial Narrow" panose="020B0606020202030204" pitchFamily="34" charset="0"/>
              </a:rPr>
              <a:t>	</a:t>
            </a:r>
          </a:p>
          <a:p>
            <a:pPr marL="0" indent="0" algn="just">
              <a:buNone/>
            </a:pPr>
            <a:endParaRPr lang="hr-HR" sz="2600" dirty="0">
              <a:latin typeface="Arial Narrow" panose="020B0606020202030204" pitchFamily="34" charset="0"/>
            </a:endParaRPr>
          </a:p>
          <a:p>
            <a:pPr marL="0" indent="0" algn="just">
              <a:buNone/>
            </a:pPr>
            <a:endParaRPr lang="hr-HR" sz="2600" dirty="0">
              <a:latin typeface="Arial Narrow" panose="020B0606020202030204" pitchFamily="34" charset="0"/>
            </a:endParaRPr>
          </a:p>
          <a:p>
            <a:pPr marL="0" indent="0" algn="just">
              <a:buNone/>
            </a:pPr>
            <a:r>
              <a:rPr lang="hr-HR" sz="5200" dirty="0">
                <a:latin typeface="Arial Narrow" panose="020B0606020202030204" pitchFamily="34" charset="0"/>
              </a:rPr>
              <a:t>             Zakonom o komunalnom gospodarstvu Republike Hrvatske obuhvaćena je izgradnja i održavanje komunalne infrastrukture, a koji se financiraju kroz naknade i doprinose koje građani  podmiruju, poput komunalnog doprinosa, komunalne naknade i sl. </a:t>
            </a:r>
          </a:p>
          <a:p>
            <a:pPr marL="0" indent="0" algn="just">
              <a:buNone/>
            </a:pPr>
            <a:r>
              <a:rPr lang="hr-HR" sz="5200" dirty="0">
                <a:latin typeface="Arial Narrow" panose="020B0606020202030204" pitchFamily="34" charset="0"/>
              </a:rPr>
              <a:t>              Financijskim sredstvima koja se u općinskom proračunu prikupe od navedenih naknada i doprinosa, ali puno više iz prijavljenih projekta i odobrenih namjenskih sredstava Zagrebačke županije, i te Ministarstva regionalnog razvoja i fondova EU, Ministarstva graditeljstva, financiraju se djelatnosti i projekti kojima se direktno poboljšava kvaliteta života građana na području općine, poput održavanja javnih površina, zimske službe, održavanje nerazvrstanih cesta i poljskih putova, izgradnje vodoopskrbne mreže i kanalizacije, gradnja prometnica, održavanje i gradnja javne rasvjete, odvodnja i ostalih komunalnih djelatnosti.</a:t>
            </a:r>
          </a:p>
          <a:p>
            <a:pPr marL="0" indent="0" algn="just">
              <a:buNone/>
            </a:pPr>
            <a:r>
              <a:rPr lang="hr-HR" sz="5200" dirty="0">
                <a:latin typeface="Arial Narrow" panose="020B0606020202030204" pitchFamily="34" charset="0"/>
              </a:rPr>
              <a:t>                Prema Programu gradnje i održavanja komunalne infrastrukture u 2019. godini realizirani su mnogobrojni projekti na području Općine </a:t>
            </a:r>
            <a:r>
              <a:rPr lang="hr-HR" sz="5200" dirty="0" err="1">
                <a:latin typeface="Arial Narrow" panose="020B0606020202030204" pitchFamily="34" charset="0"/>
              </a:rPr>
              <a:t>Rakovec</a:t>
            </a:r>
            <a:r>
              <a:rPr lang="hr-HR" sz="5200" dirty="0">
                <a:latin typeface="Arial Narrow" panose="020B0606020202030204" pitchFamily="34" charset="0"/>
              </a:rPr>
              <a:t>.</a:t>
            </a:r>
          </a:p>
          <a:p>
            <a:pPr marL="0" indent="0" algn="just">
              <a:buNone/>
            </a:pPr>
            <a:r>
              <a:rPr lang="hr-HR" sz="5200" dirty="0">
                <a:latin typeface="Arial Narrow" panose="020B0606020202030204" pitchFamily="34" charset="0"/>
              </a:rPr>
              <a:t>                Kao što je asfaltiranje nerazvrstane ceste u </a:t>
            </a:r>
            <a:r>
              <a:rPr lang="hr-HR" sz="5200" dirty="0" err="1">
                <a:latin typeface="Arial Narrow" panose="020B0606020202030204" pitchFamily="34" charset="0"/>
              </a:rPr>
              <a:t>Brezanima</a:t>
            </a:r>
            <a:r>
              <a:rPr lang="hr-HR" sz="5200" dirty="0">
                <a:latin typeface="Arial Narrow" panose="020B0606020202030204" pitchFamily="34" charset="0"/>
              </a:rPr>
              <a:t> Gornjima, </a:t>
            </a:r>
            <a:r>
              <a:rPr lang="hr-HR" sz="5200" dirty="0" err="1">
                <a:latin typeface="Arial Narrow" panose="020B0606020202030204" pitchFamily="34" charset="0"/>
              </a:rPr>
              <a:t>Hruškovcu</a:t>
            </a:r>
            <a:r>
              <a:rPr lang="hr-HR" sz="5200" dirty="0">
                <a:latin typeface="Arial Narrow" panose="020B0606020202030204" pitchFamily="34" charset="0"/>
              </a:rPr>
              <a:t> i </a:t>
            </a:r>
            <a:r>
              <a:rPr lang="hr-HR" sz="5200" dirty="0" err="1">
                <a:latin typeface="Arial Narrow" panose="020B0606020202030204" pitchFamily="34" charset="0"/>
              </a:rPr>
              <a:t>Rakovcu</a:t>
            </a:r>
            <a:r>
              <a:rPr lang="hr-HR" sz="5200" dirty="0">
                <a:latin typeface="Arial Narrow" panose="020B0606020202030204" pitchFamily="34" charset="0"/>
              </a:rPr>
              <a:t>, te je dovršeno  asfaltiranje nerazvrstane ceste Mlaka – </a:t>
            </a:r>
            <a:r>
              <a:rPr lang="hr-HR" sz="5200" dirty="0" err="1">
                <a:latin typeface="Arial Narrow" panose="020B0606020202030204" pitchFamily="34" charset="0"/>
              </a:rPr>
              <a:t>Vrhovec</a:t>
            </a:r>
            <a:r>
              <a:rPr lang="hr-HR" sz="5200" dirty="0">
                <a:latin typeface="Arial Narrow" panose="020B0606020202030204" pitchFamily="34" charset="0"/>
              </a:rPr>
              <a:t>. Općina </a:t>
            </a:r>
            <a:r>
              <a:rPr lang="hr-HR" sz="5200" dirty="0" err="1">
                <a:latin typeface="Arial Narrow" panose="020B0606020202030204" pitchFamily="34" charset="0"/>
              </a:rPr>
              <a:t>Rakovec</a:t>
            </a:r>
            <a:r>
              <a:rPr lang="hr-HR" sz="5200" dirty="0">
                <a:latin typeface="Arial Narrow" panose="020B0606020202030204" pitchFamily="34" charset="0"/>
              </a:rPr>
              <a:t> sanirala je veliki dio nerazvrstanih cesta u funkciji poljoprivredne proizvodnje na području općine </a:t>
            </a:r>
            <a:r>
              <a:rPr lang="hr-HR" sz="5200" dirty="0" err="1">
                <a:latin typeface="Arial Narrow" panose="020B0606020202030204" pitchFamily="34" charset="0"/>
              </a:rPr>
              <a:t>Rakovec</a:t>
            </a:r>
            <a:r>
              <a:rPr lang="hr-HR" sz="5200" dirty="0">
                <a:latin typeface="Arial Narrow" panose="020B0606020202030204" pitchFamily="34" charset="0"/>
              </a:rPr>
              <a:t>, kako bi se poljoprivrednicima omogućio lakši pristup do poljoprivrednih parcela, a izgrađeno je i novo dječje igralište u </a:t>
            </a:r>
            <a:r>
              <a:rPr lang="hr-HR" sz="5200" dirty="0" err="1">
                <a:latin typeface="Arial Narrow" panose="020B0606020202030204" pitchFamily="34" charset="0"/>
              </a:rPr>
              <a:t>Baničevcu</a:t>
            </a:r>
            <a:r>
              <a:rPr lang="hr-HR" sz="5200" dirty="0">
                <a:latin typeface="Arial Narrow" panose="020B0606020202030204" pitchFamily="34" charset="0"/>
              </a:rPr>
              <a:t>.</a:t>
            </a:r>
          </a:p>
          <a:p>
            <a:pPr marL="0" indent="0" algn="just">
              <a:buNone/>
            </a:pPr>
            <a:endParaRPr lang="hr-HR" sz="4300" dirty="0">
              <a:latin typeface="Arial Narrow" panose="020B0606020202030204" pitchFamily="34" charset="0"/>
            </a:endParaRPr>
          </a:p>
          <a:p>
            <a:pPr marL="0" indent="0" algn="just">
              <a:buNone/>
            </a:pPr>
            <a:r>
              <a:rPr lang="hr-HR" sz="4300" dirty="0">
                <a:latin typeface="Arial Narrow" panose="020B0606020202030204" pitchFamily="34" charset="0"/>
              </a:rPr>
              <a:t>                                                                                      </a:t>
            </a:r>
            <a:endParaRPr lang="hr-HR" sz="4300" dirty="0"/>
          </a:p>
        </p:txBody>
      </p:sp>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69544" y="311676"/>
            <a:ext cx="2641859" cy="148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Slika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962" y="2132856"/>
            <a:ext cx="1999834" cy="1491630"/>
          </a:xfrm>
          <a:prstGeom prst="rect">
            <a:avLst/>
          </a:prstGeom>
        </p:spPr>
      </p:pic>
      <p:pic>
        <p:nvPicPr>
          <p:cNvPr id="5" name="Slika 4">
            <a:extLst>
              <a:ext uri="{FF2B5EF4-FFF2-40B4-BE49-F238E27FC236}">
                <a16:creationId xmlns:a16="http://schemas.microsoft.com/office/drawing/2014/main" xmlns="" id="{47998087-32B5-45CA-95D3-C9C643874C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962" y="4326542"/>
            <a:ext cx="1999834" cy="1406714"/>
          </a:xfrm>
          <a:prstGeom prst="rect">
            <a:avLst/>
          </a:prstGeom>
        </p:spPr>
      </p:pic>
    </p:spTree>
    <p:extLst>
      <p:ext uri="{BB962C8B-B14F-4D97-AF65-F5344CB8AC3E}">
        <p14:creationId xmlns:p14="http://schemas.microsoft.com/office/powerpoint/2010/main" val="253458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323528" y="1409874"/>
            <a:ext cx="3744416" cy="5448126"/>
          </a:xfrm>
        </p:spPr>
        <p:txBody>
          <a:bodyPr>
            <a:normAutofit/>
          </a:bodyPr>
          <a:lstStyle/>
          <a:p>
            <a:pPr marL="0" indent="0" algn="ctr">
              <a:buNone/>
            </a:pPr>
            <a:r>
              <a:rPr lang="hr-HR" sz="1100" b="1" dirty="0"/>
              <a:t>PROGRAM GRADNJE KOMUNALNE </a:t>
            </a:r>
            <a:br>
              <a:rPr lang="hr-HR" sz="1100" b="1" dirty="0"/>
            </a:br>
            <a:r>
              <a:rPr lang="hr-HR" sz="1100" b="1" dirty="0"/>
              <a:t>INFRASTRUKTURE ZA 2019. GODINU</a:t>
            </a:r>
            <a:endParaRPr lang="hr-HR" sz="1100" dirty="0"/>
          </a:p>
          <a:p>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2500" dirty="0">
              <a:latin typeface="Arial Narrow" panose="020B0606020202030204" pitchFamily="34" charset="0"/>
            </a:endParaRPr>
          </a:p>
          <a:p>
            <a:pPr marL="0" indent="0">
              <a:buNone/>
            </a:pPr>
            <a:endParaRPr lang="hr-HR" sz="1100" dirty="0">
              <a:latin typeface="Arial Narrow" panose="020B0606020202030204" pitchFamily="34" charset="0"/>
            </a:endParaRPr>
          </a:p>
          <a:p>
            <a:pPr marL="0" indent="0">
              <a:buNone/>
            </a:pPr>
            <a:r>
              <a:rPr lang="hr-HR" sz="1100" dirty="0">
                <a:latin typeface="Arial Narrow" panose="020B0606020202030204" pitchFamily="34" charset="0"/>
              </a:rPr>
              <a:t>SVEUKUPNO: 2.015.000,00 kn</a:t>
            </a:r>
          </a:p>
        </p:txBody>
      </p:sp>
      <p:sp>
        <p:nvSpPr>
          <p:cNvPr id="4" name="Rezervirano mjesto sadržaja 3"/>
          <p:cNvSpPr>
            <a:spLocks noGrp="1"/>
          </p:cNvSpPr>
          <p:nvPr>
            <p:ph sz="half" idx="2"/>
          </p:nvPr>
        </p:nvSpPr>
        <p:spPr>
          <a:xfrm>
            <a:off x="5004048" y="1340768"/>
            <a:ext cx="3682752" cy="5112568"/>
          </a:xfrm>
        </p:spPr>
        <p:txBody>
          <a:bodyPr>
            <a:normAutofit/>
          </a:bodyPr>
          <a:lstStyle/>
          <a:p>
            <a:pPr marL="0" indent="0" algn="ctr">
              <a:buNone/>
            </a:pPr>
            <a:r>
              <a:rPr lang="hr-HR" sz="1100" b="1" dirty="0"/>
              <a:t>PROGRAM ODRŽAVANJA KOMUNALNE INFRASTRUKTURE I </a:t>
            </a:r>
            <a:endParaRPr lang="hr-HR" sz="1100" dirty="0"/>
          </a:p>
          <a:p>
            <a:pPr marL="0" indent="0" algn="ctr">
              <a:buNone/>
            </a:pPr>
            <a:r>
              <a:rPr lang="hr-HR" sz="1100" b="1" dirty="0"/>
              <a:t>OPSEG RADOVA U 2019. GODINI</a:t>
            </a:r>
            <a:endParaRPr lang="hr-HR" sz="1100" dirty="0"/>
          </a:p>
          <a:p>
            <a:pPr marL="0" indent="0">
              <a:buNone/>
            </a:pPr>
            <a:r>
              <a:rPr lang="hr-HR" sz="2500" dirty="0">
                <a:latin typeface="Arial Narrow" panose="020B0606020202030204" pitchFamily="34" charset="0"/>
              </a:rPr>
              <a:t> </a:t>
            </a:r>
          </a:p>
        </p:txBody>
      </p:sp>
      <p:sp>
        <p:nvSpPr>
          <p:cNvPr id="2" name="Pravokutnik 1"/>
          <p:cNvSpPr/>
          <p:nvPr/>
        </p:nvSpPr>
        <p:spPr>
          <a:xfrm>
            <a:off x="539552" y="332656"/>
            <a:ext cx="7704856" cy="1077218"/>
          </a:xfrm>
          <a:prstGeom prst="rect">
            <a:avLst/>
          </a:prstGeom>
        </p:spPr>
        <p:txBody>
          <a:bodyPr wrap="square">
            <a:spAutoFit/>
          </a:bodyPr>
          <a:lstStyle/>
          <a:p>
            <a:pPr algn="just"/>
            <a:r>
              <a:rPr lang="hr-HR" sz="1600" dirty="0">
                <a:latin typeface="Arial Narrow" panose="020B0606020202030204" pitchFamily="34" charset="0"/>
              </a:rPr>
              <a:t>Spomenuti radovi samo su dio planiranih  investicija s kojim Općina </a:t>
            </a:r>
            <a:r>
              <a:rPr lang="hr-HR" sz="1600" dirty="0" err="1">
                <a:latin typeface="Arial Narrow" panose="020B0606020202030204" pitchFamily="34" charset="0"/>
              </a:rPr>
              <a:t>Rakovec</a:t>
            </a:r>
            <a:r>
              <a:rPr lang="hr-HR" sz="1600" dirty="0">
                <a:latin typeface="Arial Narrow" panose="020B0606020202030204" pitchFamily="34" charset="0"/>
              </a:rPr>
              <a:t> uvelike poboljšava                                                                                    kvalitetu življenja za sve svoje stanovnike, s istima kontinuirano nastavljamo i dalje, a u proračunu Općine </a:t>
            </a:r>
            <a:r>
              <a:rPr lang="hr-HR" sz="1600" dirty="0" err="1">
                <a:latin typeface="Arial Narrow" panose="020B0606020202030204" pitchFamily="34" charset="0"/>
              </a:rPr>
              <a:t>Rakovec</a:t>
            </a:r>
            <a:r>
              <a:rPr lang="hr-HR" sz="1600" dirty="0">
                <a:latin typeface="Arial Narrow" panose="020B0606020202030204" pitchFamily="34" charset="0"/>
              </a:rPr>
              <a:t> za 2019. godine planirana su  sredstva za: Programe gradnje, održavanja  komunalne infrastrukture u  2019. godini kako slijedi:</a:t>
            </a:r>
            <a:endParaRPr lang="hr-HR" sz="1600" dirty="0"/>
          </a:p>
        </p:txBody>
      </p:sp>
      <p:graphicFrame>
        <p:nvGraphicFramePr>
          <p:cNvPr id="5" name="Tablica 4"/>
          <p:cNvGraphicFramePr>
            <a:graphicFrameLocks noGrp="1"/>
          </p:cNvGraphicFramePr>
          <p:nvPr>
            <p:extLst>
              <p:ext uri="{D42A27DB-BD31-4B8C-83A1-F6EECF244321}">
                <p14:modId xmlns:p14="http://schemas.microsoft.com/office/powerpoint/2010/main" val="3464003126"/>
              </p:ext>
            </p:extLst>
          </p:nvPr>
        </p:nvGraphicFramePr>
        <p:xfrm>
          <a:off x="169457" y="1916832"/>
          <a:ext cx="4222523" cy="4525962"/>
        </p:xfrm>
        <a:graphic>
          <a:graphicData uri="http://schemas.openxmlformats.org/drawingml/2006/table">
            <a:tbl>
              <a:tblPr firstRow="1" firstCol="1" bandRow="1">
                <a:tableStyleId>{5C22544A-7EE6-4342-B048-85BDC9FD1C3A}</a:tableStyleId>
              </a:tblPr>
              <a:tblGrid>
                <a:gridCol w="366587">
                  <a:extLst>
                    <a:ext uri="{9D8B030D-6E8A-4147-A177-3AD203B41FA5}">
                      <a16:colId xmlns:a16="http://schemas.microsoft.com/office/drawing/2014/main" xmlns="" val="20000"/>
                    </a:ext>
                  </a:extLst>
                </a:gridCol>
                <a:gridCol w="983481">
                  <a:extLst>
                    <a:ext uri="{9D8B030D-6E8A-4147-A177-3AD203B41FA5}">
                      <a16:colId xmlns:a16="http://schemas.microsoft.com/office/drawing/2014/main" xmlns="" val="20001"/>
                    </a:ext>
                  </a:extLst>
                </a:gridCol>
                <a:gridCol w="532368">
                  <a:extLst>
                    <a:ext uri="{9D8B030D-6E8A-4147-A177-3AD203B41FA5}">
                      <a16:colId xmlns:a16="http://schemas.microsoft.com/office/drawing/2014/main" xmlns="" val="20002"/>
                    </a:ext>
                  </a:extLst>
                </a:gridCol>
                <a:gridCol w="1761486">
                  <a:extLst>
                    <a:ext uri="{9D8B030D-6E8A-4147-A177-3AD203B41FA5}">
                      <a16:colId xmlns:a16="http://schemas.microsoft.com/office/drawing/2014/main" xmlns="" val="20003"/>
                    </a:ext>
                  </a:extLst>
                </a:gridCol>
                <a:gridCol w="578601">
                  <a:extLst>
                    <a:ext uri="{9D8B030D-6E8A-4147-A177-3AD203B41FA5}">
                      <a16:colId xmlns:a16="http://schemas.microsoft.com/office/drawing/2014/main" xmlns="" val="20004"/>
                    </a:ext>
                  </a:extLst>
                </a:gridCol>
              </a:tblGrid>
              <a:tr h="173208">
                <a:tc>
                  <a:txBody>
                    <a:bodyPr/>
                    <a:lstStyle/>
                    <a:p>
                      <a:pPr algn="ctr">
                        <a:spcAft>
                          <a:spcPts val="0"/>
                        </a:spcAft>
                      </a:pPr>
                      <a:r>
                        <a:rPr lang="hr-HR" sz="600" dirty="0">
                          <a:effectLst/>
                        </a:rPr>
                        <a:t>KONTO</a:t>
                      </a:r>
                      <a:endParaRPr lang="hr-HR" sz="900" dirty="0">
                        <a:effectLst/>
                        <a:latin typeface="Times New Roman"/>
                        <a:ea typeface="Times New Roman"/>
                      </a:endParaRPr>
                    </a:p>
                  </a:txBody>
                  <a:tcPr marL="48715" marR="48715" marT="0" marB="0"/>
                </a:tc>
                <a:tc>
                  <a:txBody>
                    <a:bodyPr/>
                    <a:lstStyle/>
                    <a:p>
                      <a:pPr algn="ctr">
                        <a:spcAft>
                          <a:spcPts val="0"/>
                        </a:spcAft>
                      </a:pPr>
                      <a:r>
                        <a:rPr lang="hr-HR" sz="700">
                          <a:effectLst/>
                        </a:rPr>
                        <a:t>Izvor financiranja</a:t>
                      </a:r>
                      <a:endParaRPr lang="hr-HR" sz="900">
                        <a:effectLst/>
                        <a:latin typeface="Times New Roman"/>
                        <a:ea typeface="Times New Roman"/>
                      </a:endParaRPr>
                    </a:p>
                  </a:txBody>
                  <a:tcPr marL="48715" marR="48715" marT="0" marB="0"/>
                </a:tc>
                <a:tc>
                  <a:txBody>
                    <a:bodyPr/>
                    <a:lstStyle/>
                    <a:p>
                      <a:pPr algn="ctr">
                        <a:spcAft>
                          <a:spcPts val="0"/>
                        </a:spcAft>
                      </a:pPr>
                      <a:r>
                        <a:rPr lang="hr-HR" sz="700">
                          <a:effectLst/>
                        </a:rPr>
                        <a:t>Iznos</a:t>
                      </a:r>
                      <a:endParaRPr lang="hr-HR" sz="900">
                        <a:effectLst/>
                        <a:latin typeface="Times New Roman"/>
                        <a:ea typeface="Times New Roman"/>
                      </a:endParaRPr>
                    </a:p>
                  </a:txBody>
                  <a:tcPr marL="48715" marR="48715" marT="0" marB="0"/>
                </a:tc>
                <a:tc>
                  <a:txBody>
                    <a:bodyPr/>
                    <a:lstStyle/>
                    <a:p>
                      <a:pPr algn="ctr">
                        <a:spcAft>
                          <a:spcPts val="0"/>
                        </a:spcAft>
                      </a:pPr>
                      <a:r>
                        <a:rPr lang="hr-HR" sz="700">
                          <a:effectLst/>
                        </a:rPr>
                        <a:t>Opis potreba</a:t>
                      </a:r>
                      <a:endParaRPr lang="hr-HR" sz="900">
                        <a:effectLst/>
                        <a:latin typeface="Times New Roman"/>
                        <a:ea typeface="Times New Roman"/>
                      </a:endParaRPr>
                    </a:p>
                  </a:txBody>
                  <a:tcPr marL="48715" marR="48715" marT="0" marB="0"/>
                </a:tc>
                <a:tc>
                  <a:txBody>
                    <a:bodyPr/>
                    <a:lstStyle/>
                    <a:p>
                      <a:pPr algn="ctr">
                        <a:spcAft>
                          <a:spcPts val="0"/>
                        </a:spcAft>
                      </a:pPr>
                      <a:r>
                        <a:rPr lang="hr-HR" sz="700">
                          <a:effectLst/>
                        </a:rPr>
                        <a:t>Planirano</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0"/>
                  </a:ext>
                </a:extLst>
              </a:tr>
              <a:tr h="108255">
                <a:tc gridSpan="3">
                  <a:txBody>
                    <a:bodyPr/>
                    <a:lstStyle/>
                    <a:p>
                      <a:pPr>
                        <a:spcAft>
                          <a:spcPts val="0"/>
                        </a:spcAft>
                      </a:pPr>
                      <a:r>
                        <a:rPr lang="hr-HR" sz="700" dirty="0">
                          <a:effectLst/>
                        </a:rPr>
                        <a:t> </a:t>
                      </a:r>
                      <a:endParaRPr lang="hr-HR" sz="900" dirty="0">
                        <a:effectLst/>
                        <a:latin typeface="Times New Roman"/>
                        <a:ea typeface="Times New Roman"/>
                      </a:endParaRPr>
                    </a:p>
                  </a:txBody>
                  <a:tcPr marL="48715" marR="48715"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700">
                          <a:effectLst/>
                        </a:rPr>
                        <a:t>Uređenje javnih površina</a:t>
                      </a:r>
                      <a:endParaRPr lang="hr-HR" sz="900">
                        <a:effectLst/>
                        <a:latin typeface="Times New Roman"/>
                        <a:ea typeface="Times New Roman"/>
                      </a:endParaRPr>
                    </a:p>
                  </a:txBody>
                  <a:tcPr marL="48715" marR="48715" marT="0" marB="0"/>
                </a:tc>
                <a:tc>
                  <a:txBody>
                    <a:bodyPr/>
                    <a:lstStyle/>
                    <a:p>
                      <a:pPr>
                        <a:spcAft>
                          <a:spcPts val="0"/>
                        </a:spcAft>
                      </a:pPr>
                      <a:r>
                        <a:rPr lang="hr-HR" sz="700">
                          <a:effectLst/>
                        </a:rPr>
                        <a:t>118.000,00</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1"/>
                  </a:ext>
                </a:extLst>
              </a:tr>
              <a:tr h="595403">
                <a:tc>
                  <a:txBody>
                    <a:bodyPr/>
                    <a:lstStyle/>
                    <a:p>
                      <a:pPr>
                        <a:spcAft>
                          <a:spcPts val="0"/>
                        </a:spcAft>
                      </a:pPr>
                      <a:r>
                        <a:rPr lang="hr-HR" sz="600">
                          <a:effectLst/>
                        </a:rPr>
                        <a:t>5.5.1</a:t>
                      </a:r>
                      <a:br>
                        <a:rPr lang="hr-HR" sz="600">
                          <a:effectLst/>
                        </a:rPr>
                      </a:br>
                      <a:r>
                        <a:rPr lang="hr-HR" sz="600">
                          <a:effectLst/>
                        </a:rPr>
                        <a:t>4.3.5.</a:t>
                      </a:r>
                      <a:endParaRPr lang="hr-HR" sz="900">
                        <a:effectLst/>
                        <a:latin typeface="Times New Roman"/>
                        <a:ea typeface="Times New Roman"/>
                      </a:endParaRPr>
                    </a:p>
                  </a:txBody>
                  <a:tcPr marL="48715" marR="48715" marT="0" marB="0"/>
                </a:tc>
                <a:tc>
                  <a:txBody>
                    <a:bodyPr/>
                    <a:lstStyle/>
                    <a:p>
                      <a:pPr>
                        <a:spcAft>
                          <a:spcPts val="0"/>
                        </a:spcAft>
                      </a:pPr>
                      <a:r>
                        <a:rPr lang="hr-HR" sz="600" dirty="0">
                          <a:effectLst/>
                        </a:rPr>
                        <a:t>Županijski proračun</a:t>
                      </a:r>
                      <a:br>
                        <a:rPr lang="hr-HR" sz="600" dirty="0">
                          <a:effectLst/>
                        </a:rPr>
                      </a:br>
                      <a:r>
                        <a:rPr lang="hr-HR" sz="600" dirty="0">
                          <a:effectLst/>
                        </a:rPr>
                        <a:t>Ost. </a:t>
                      </a:r>
                      <a:r>
                        <a:rPr lang="hr-HR" sz="600" dirty="0" err="1">
                          <a:effectLst/>
                        </a:rPr>
                        <a:t>prih</a:t>
                      </a:r>
                      <a:r>
                        <a:rPr lang="hr-HR" sz="600" dirty="0">
                          <a:effectLst/>
                        </a:rPr>
                        <a:t> za posebne namjene</a:t>
                      </a:r>
                      <a:endParaRPr lang="hr-HR" sz="900" dirty="0">
                        <a:effectLst/>
                      </a:endParaRPr>
                    </a:p>
                    <a:p>
                      <a:pPr>
                        <a:spcAft>
                          <a:spcPts val="0"/>
                        </a:spcAft>
                      </a:pPr>
                      <a:r>
                        <a:rPr lang="hr-HR" sz="500" dirty="0">
                          <a:effectLst/>
                        </a:rPr>
                        <a:t>- koncesijska naknada –</a:t>
                      </a:r>
                      <a:endParaRPr lang="hr-HR" sz="900" dirty="0">
                        <a:effectLst/>
                      </a:endParaRPr>
                    </a:p>
                    <a:p>
                      <a:pPr>
                        <a:spcAft>
                          <a:spcPts val="0"/>
                        </a:spcAft>
                      </a:pPr>
                      <a:r>
                        <a:rPr lang="hr-HR" sz="500" dirty="0">
                          <a:effectLst/>
                        </a:rPr>
                        <a:t>  8.000,00 </a:t>
                      </a:r>
                      <a:endParaRPr lang="hr-HR" sz="900" dirty="0">
                        <a:effectLst/>
                      </a:endParaRPr>
                    </a:p>
                    <a:p>
                      <a:pPr>
                        <a:spcAft>
                          <a:spcPts val="0"/>
                        </a:spcAft>
                      </a:pPr>
                      <a:r>
                        <a:rPr lang="hr-HR" sz="500" dirty="0">
                          <a:effectLst/>
                        </a:rPr>
                        <a:t>- zakup javnih površina – </a:t>
                      </a:r>
                      <a:endParaRPr lang="hr-HR" sz="900" dirty="0">
                        <a:effectLst/>
                      </a:endParaRPr>
                    </a:p>
                    <a:p>
                      <a:pPr>
                        <a:spcAft>
                          <a:spcPts val="0"/>
                        </a:spcAft>
                      </a:pPr>
                      <a:r>
                        <a:rPr lang="hr-HR" sz="500" dirty="0">
                          <a:effectLst/>
                        </a:rPr>
                        <a:t>  40.000,00</a:t>
                      </a:r>
                      <a:r>
                        <a:rPr lang="hr-HR" sz="400" dirty="0">
                          <a:effectLst/>
                        </a:rPr>
                        <a:t> </a:t>
                      </a:r>
                      <a:endParaRPr lang="hr-HR" sz="900" dirty="0">
                        <a:effectLst/>
                        <a:latin typeface="Times New Roman"/>
                        <a:ea typeface="Times New Roman"/>
                      </a:endParaRPr>
                    </a:p>
                  </a:txBody>
                  <a:tcPr marL="48715" marR="48715" marT="0" marB="0"/>
                </a:tc>
                <a:tc>
                  <a:txBody>
                    <a:bodyPr/>
                    <a:lstStyle/>
                    <a:p>
                      <a:pPr>
                        <a:spcAft>
                          <a:spcPts val="0"/>
                        </a:spcAft>
                      </a:pPr>
                      <a:r>
                        <a:rPr lang="hr-HR" sz="600">
                          <a:effectLst/>
                        </a:rPr>
                        <a:t>70.000,00</a:t>
                      </a:r>
                      <a:endParaRPr lang="hr-HR" sz="900">
                        <a:effectLst/>
                      </a:endParaRPr>
                    </a:p>
                    <a:p>
                      <a:pPr>
                        <a:spcAft>
                          <a:spcPts val="0"/>
                        </a:spcAft>
                      </a:pPr>
                      <a:r>
                        <a:rPr lang="hr-HR" sz="600">
                          <a:effectLst/>
                        </a:rPr>
                        <a:t>48.000,00</a:t>
                      </a:r>
                      <a:br>
                        <a:rPr lang="hr-HR" sz="600">
                          <a:effectLst/>
                        </a:rPr>
                      </a:br>
                      <a:r>
                        <a:rPr lang="hr-HR" sz="600">
                          <a:effectLst/>
                        </a:rPr>
                        <a:t/>
                      </a:r>
                      <a:br>
                        <a:rPr lang="hr-HR" sz="600">
                          <a:effectLst/>
                        </a:rPr>
                      </a:br>
                      <a:endParaRPr lang="hr-HR" sz="900">
                        <a:effectLst/>
                        <a:latin typeface="Times New Roman"/>
                        <a:ea typeface="Times New Roman"/>
                      </a:endParaRPr>
                    </a:p>
                  </a:txBody>
                  <a:tcPr marL="48715" marR="48715" marT="0" marB="0"/>
                </a:tc>
                <a:tc>
                  <a:txBody>
                    <a:bodyPr/>
                    <a:lstStyle/>
                    <a:p>
                      <a:pPr>
                        <a:spcAft>
                          <a:spcPts val="0"/>
                        </a:spcAft>
                      </a:pPr>
                      <a:r>
                        <a:rPr lang="hr-HR" sz="600">
                          <a:effectLst/>
                        </a:rPr>
                        <a:t>- gradnja dječjeg igrališta u Mlaki, </a:t>
                      </a:r>
                      <a:endParaRPr lang="hr-HR" sz="900">
                        <a:effectLst/>
                      </a:endParaRPr>
                    </a:p>
                    <a:p>
                      <a:pPr>
                        <a:spcAft>
                          <a:spcPts val="0"/>
                        </a:spcAft>
                      </a:pPr>
                      <a:r>
                        <a:rPr lang="hr-HR" sz="600">
                          <a:effectLst/>
                        </a:rPr>
                        <a:t>  180 m²</a:t>
                      </a:r>
                      <a:endParaRPr lang="hr-HR" sz="900">
                        <a:effectLst/>
                      </a:endParaRPr>
                    </a:p>
                    <a:p>
                      <a:pPr>
                        <a:spcAft>
                          <a:spcPts val="0"/>
                        </a:spcAft>
                      </a:pPr>
                      <a:r>
                        <a:rPr lang="hr-HR" sz="600">
                          <a:effectLst/>
                        </a:rPr>
                        <a:t> </a:t>
                      </a:r>
                      <a:endParaRPr lang="hr-HR" sz="900">
                        <a:effectLst/>
                      </a:endParaRPr>
                    </a:p>
                    <a:p>
                      <a:pPr>
                        <a:spcAft>
                          <a:spcPts val="0"/>
                        </a:spcAft>
                      </a:pPr>
                      <a:r>
                        <a:rPr lang="hr-HR" sz="600">
                          <a:effectLst/>
                        </a:rPr>
                        <a:t>- stručni nadzor</a:t>
                      </a:r>
                      <a:endParaRPr lang="hr-HR" sz="900">
                        <a:effectLst/>
                      </a:endParaRPr>
                    </a:p>
                    <a:p>
                      <a:pPr>
                        <a:spcAft>
                          <a:spcPts val="0"/>
                        </a:spcAft>
                      </a:pPr>
                      <a:r>
                        <a:rPr lang="hr-HR" sz="600">
                          <a:effectLst/>
                        </a:rPr>
                        <a:t>- projektna dokumentacija</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100.000,00</a:t>
                      </a:r>
                      <a:endParaRPr lang="hr-HR" sz="900">
                        <a:effectLst/>
                      </a:endParaRPr>
                    </a:p>
                    <a:p>
                      <a:pPr>
                        <a:spcAft>
                          <a:spcPts val="0"/>
                        </a:spcAft>
                      </a:pPr>
                      <a:r>
                        <a:rPr lang="hr-HR" sz="600">
                          <a:effectLst/>
                        </a:rPr>
                        <a:t> </a:t>
                      </a:r>
                      <a:endParaRPr lang="hr-HR" sz="900">
                        <a:effectLst/>
                      </a:endParaRPr>
                    </a:p>
                    <a:p>
                      <a:pPr>
                        <a:spcAft>
                          <a:spcPts val="0"/>
                        </a:spcAft>
                      </a:pPr>
                      <a:r>
                        <a:rPr lang="hr-HR" sz="600">
                          <a:effectLst/>
                        </a:rPr>
                        <a:t> </a:t>
                      </a:r>
                      <a:endParaRPr lang="hr-HR" sz="900">
                        <a:effectLst/>
                      </a:endParaRPr>
                    </a:p>
                    <a:p>
                      <a:pPr>
                        <a:spcAft>
                          <a:spcPts val="0"/>
                        </a:spcAft>
                      </a:pPr>
                      <a:r>
                        <a:rPr lang="hr-HR" sz="600">
                          <a:effectLst/>
                        </a:rPr>
                        <a:t>   3.000,00</a:t>
                      </a:r>
                      <a:endParaRPr lang="hr-HR" sz="900">
                        <a:effectLst/>
                      </a:endParaRPr>
                    </a:p>
                    <a:p>
                      <a:pPr>
                        <a:spcAft>
                          <a:spcPts val="0"/>
                        </a:spcAft>
                      </a:pPr>
                      <a:r>
                        <a:rPr lang="hr-HR" sz="600">
                          <a:effectLst/>
                        </a:rPr>
                        <a:t>  15.000,00</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2"/>
                  </a:ext>
                </a:extLst>
              </a:tr>
              <a:tr h="108255">
                <a:tc gridSpan="3">
                  <a:txBody>
                    <a:bodyPr/>
                    <a:lstStyle/>
                    <a:p>
                      <a:pPr>
                        <a:spcAft>
                          <a:spcPts val="0"/>
                        </a:spcAft>
                      </a:pPr>
                      <a:r>
                        <a:rPr lang="hr-HR" sz="700" dirty="0">
                          <a:effectLst/>
                        </a:rPr>
                        <a:t> </a:t>
                      </a:r>
                      <a:endParaRPr lang="hr-HR" sz="900" dirty="0">
                        <a:effectLst/>
                        <a:latin typeface="Times New Roman"/>
                        <a:ea typeface="Times New Roman"/>
                      </a:endParaRPr>
                    </a:p>
                  </a:txBody>
                  <a:tcPr marL="48715" marR="48715"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lgn="just">
                        <a:spcAft>
                          <a:spcPts val="0"/>
                        </a:spcAft>
                      </a:pPr>
                      <a:r>
                        <a:rPr lang="hr-HR" sz="700">
                          <a:effectLst/>
                        </a:rPr>
                        <a:t>Uređenje groblja</a:t>
                      </a:r>
                      <a:endParaRPr lang="hr-HR" sz="900">
                        <a:effectLst/>
                        <a:latin typeface="Times New Roman"/>
                        <a:ea typeface="Times New Roman"/>
                      </a:endParaRPr>
                    </a:p>
                  </a:txBody>
                  <a:tcPr marL="48715" marR="48715" marT="0" marB="0"/>
                </a:tc>
                <a:tc>
                  <a:txBody>
                    <a:bodyPr/>
                    <a:lstStyle/>
                    <a:p>
                      <a:pPr>
                        <a:spcAft>
                          <a:spcPts val="0"/>
                        </a:spcAft>
                      </a:pPr>
                      <a:r>
                        <a:rPr lang="hr-HR" sz="700">
                          <a:effectLst/>
                        </a:rPr>
                        <a:t>135.000,00</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3"/>
                  </a:ext>
                </a:extLst>
              </a:tr>
              <a:tr h="1169154">
                <a:tc>
                  <a:txBody>
                    <a:bodyPr/>
                    <a:lstStyle/>
                    <a:p>
                      <a:pPr>
                        <a:spcAft>
                          <a:spcPts val="0"/>
                        </a:spcAft>
                      </a:pPr>
                      <a:r>
                        <a:rPr lang="hr-HR" sz="600">
                          <a:effectLst/>
                        </a:rPr>
                        <a:t> </a:t>
                      </a:r>
                      <a:endParaRPr lang="hr-HR" sz="900">
                        <a:effectLst/>
                      </a:endParaRPr>
                    </a:p>
                    <a:p>
                      <a:pPr>
                        <a:spcAft>
                          <a:spcPts val="0"/>
                        </a:spcAft>
                      </a:pPr>
                      <a:r>
                        <a:rPr lang="hr-HR" sz="600">
                          <a:effectLst/>
                        </a:rPr>
                        <a:t>5.4.2.</a:t>
                      </a:r>
                      <a:endParaRPr lang="hr-HR" sz="900">
                        <a:effectLst/>
                      </a:endParaRPr>
                    </a:p>
                    <a:p>
                      <a:pPr>
                        <a:spcAft>
                          <a:spcPts val="0"/>
                        </a:spcAft>
                      </a:pPr>
                      <a:r>
                        <a:rPr lang="hr-HR" sz="600">
                          <a:effectLst/>
                        </a:rPr>
                        <a:t> </a:t>
                      </a:r>
                      <a:endParaRPr lang="hr-HR" sz="900">
                        <a:effectLst/>
                      </a:endParaRPr>
                    </a:p>
                    <a:p>
                      <a:pPr>
                        <a:spcAft>
                          <a:spcPts val="0"/>
                        </a:spcAft>
                      </a:pPr>
                      <a:r>
                        <a:rPr lang="hr-HR" sz="600">
                          <a:effectLst/>
                        </a:rPr>
                        <a:t>1.1.1.</a:t>
                      </a:r>
                      <a:endParaRPr lang="hr-HR" sz="900">
                        <a:effectLst/>
                      </a:endParaRPr>
                    </a:p>
                    <a:p>
                      <a:pPr>
                        <a:spcAft>
                          <a:spcPts val="0"/>
                        </a:spcAft>
                      </a:pPr>
                      <a:r>
                        <a:rPr lang="hr-HR" sz="600">
                          <a:effectLst/>
                        </a:rPr>
                        <a:t>4.3.2.</a:t>
                      </a:r>
                      <a:endParaRPr lang="hr-HR" sz="900">
                        <a:effectLst/>
                      </a:endParaRPr>
                    </a:p>
                    <a:p>
                      <a:pPr>
                        <a:spcAft>
                          <a:spcPts val="0"/>
                        </a:spcAft>
                      </a:pPr>
                      <a:r>
                        <a:rPr lang="hr-HR" sz="600">
                          <a:effectLst/>
                        </a:rPr>
                        <a:t> </a:t>
                      </a:r>
                      <a:endParaRPr lang="hr-HR" sz="900">
                        <a:effectLst/>
                      </a:endParaRPr>
                    </a:p>
                    <a:p>
                      <a:pPr>
                        <a:spcAft>
                          <a:spcPts val="0"/>
                        </a:spcAft>
                      </a:pPr>
                      <a:r>
                        <a:rPr lang="hr-HR" sz="6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600" dirty="0">
                          <a:effectLst/>
                        </a:rPr>
                        <a:t> </a:t>
                      </a:r>
                      <a:endParaRPr lang="hr-HR" sz="900" dirty="0">
                        <a:effectLst/>
                      </a:endParaRPr>
                    </a:p>
                    <a:p>
                      <a:pPr>
                        <a:spcAft>
                          <a:spcPts val="0"/>
                        </a:spcAft>
                      </a:pPr>
                      <a:r>
                        <a:rPr lang="hr-HR" sz="600" dirty="0">
                          <a:effectLst/>
                        </a:rPr>
                        <a:t>Državni proračun MGIPU</a:t>
                      </a:r>
                      <a:endParaRPr lang="hr-HR" sz="900" dirty="0">
                        <a:effectLst/>
                      </a:endParaRPr>
                    </a:p>
                    <a:p>
                      <a:pPr>
                        <a:spcAft>
                          <a:spcPts val="0"/>
                        </a:spcAft>
                      </a:pPr>
                      <a:r>
                        <a:rPr lang="hr-HR" sz="600" dirty="0">
                          <a:effectLst/>
                        </a:rPr>
                        <a:t>Prihodi od poreza</a:t>
                      </a:r>
                      <a:endParaRPr lang="hr-HR" sz="900" dirty="0">
                        <a:effectLst/>
                      </a:endParaRPr>
                    </a:p>
                    <a:p>
                      <a:pPr>
                        <a:spcAft>
                          <a:spcPts val="0"/>
                        </a:spcAft>
                      </a:pPr>
                      <a:r>
                        <a:rPr lang="hr-HR" sz="600" dirty="0">
                          <a:effectLst/>
                        </a:rPr>
                        <a:t>Komunalni doprinos</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a:t>
                      </a:r>
                      <a:endParaRPr lang="hr-HR" sz="900" dirty="0">
                        <a:effectLst/>
                        <a:latin typeface="Times New Roman"/>
                        <a:ea typeface="Times New Roman"/>
                      </a:endParaRPr>
                    </a:p>
                  </a:txBody>
                  <a:tcPr marL="48715" marR="48715" marT="0" marB="0"/>
                </a:tc>
                <a:tc>
                  <a:txBody>
                    <a:bodyPr/>
                    <a:lstStyle/>
                    <a:p>
                      <a:pPr>
                        <a:spcAft>
                          <a:spcPts val="0"/>
                        </a:spcAft>
                      </a:pPr>
                      <a:r>
                        <a:rPr lang="hr-HR" sz="600">
                          <a:effectLst/>
                        </a:rPr>
                        <a:t> </a:t>
                      </a:r>
                      <a:endParaRPr lang="hr-HR" sz="900">
                        <a:effectLst/>
                      </a:endParaRPr>
                    </a:p>
                    <a:p>
                      <a:pPr>
                        <a:spcAft>
                          <a:spcPts val="0"/>
                        </a:spcAft>
                      </a:pPr>
                      <a:r>
                        <a:rPr lang="hr-HR" sz="600">
                          <a:effectLst/>
                        </a:rPr>
                        <a:t>100.000,00</a:t>
                      </a:r>
                      <a:endParaRPr lang="hr-HR" sz="900">
                        <a:effectLst/>
                      </a:endParaRPr>
                    </a:p>
                    <a:p>
                      <a:pPr>
                        <a:spcAft>
                          <a:spcPts val="0"/>
                        </a:spcAft>
                      </a:pPr>
                      <a:r>
                        <a:rPr lang="hr-HR" sz="600">
                          <a:effectLst/>
                        </a:rPr>
                        <a:t> </a:t>
                      </a:r>
                      <a:endParaRPr lang="hr-HR" sz="900">
                        <a:effectLst/>
                      </a:endParaRPr>
                    </a:p>
                    <a:p>
                      <a:pPr>
                        <a:spcAft>
                          <a:spcPts val="0"/>
                        </a:spcAft>
                      </a:pPr>
                      <a:r>
                        <a:rPr lang="hr-HR" sz="600">
                          <a:effectLst/>
                        </a:rPr>
                        <a:t>  15.000,00</a:t>
                      </a:r>
                      <a:endParaRPr lang="hr-HR" sz="900">
                        <a:effectLst/>
                      </a:endParaRPr>
                    </a:p>
                    <a:p>
                      <a:pPr>
                        <a:spcAft>
                          <a:spcPts val="0"/>
                        </a:spcAft>
                      </a:pPr>
                      <a:r>
                        <a:rPr lang="hr-HR" sz="600">
                          <a:effectLst/>
                        </a:rPr>
                        <a:t>  20.000,00</a:t>
                      </a:r>
                      <a:endParaRPr lang="hr-HR" sz="900">
                        <a:effectLst/>
                        <a:latin typeface="Times New Roman"/>
                        <a:ea typeface="Times New Roman"/>
                      </a:endParaRPr>
                    </a:p>
                  </a:txBody>
                  <a:tcPr marL="48715" marR="48715" marT="0" marB="0"/>
                </a:tc>
                <a:tc>
                  <a:txBody>
                    <a:bodyPr/>
                    <a:lstStyle/>
                    <a:p>
                      <a:pPr>
                        <a:spcAft>
                          <a:spcPts val="0"/>
                        </a:spcAft>
                      </a:pPr>
                      <a:r>
                        <a:rPr lang="hr-HR" sz="600" dirty="0">
                          <a:effectLst/>
                        </a:rPr>
                        <a:t> </a:t>
                      </a:r>
                      <a:endParaRPr lang="hr-HR" sz="900" dirty="0">
                        <a:effectLst/>
                      </a:endParaRPr>
                    </a:p>
                    <a:p>
                      <a:pPr>
                        <a:spcAft>
                          <a:spcPts val="0"/>
                        </a:spcAft>
                      </a:pPr>
                      <a:r>
                        <a:rPr lang="hr-HR" sz="600" dirty="0">
                          <a:effectLst/>
                        </a:rPr>
                        <a:t>- gradnja staze na groblju</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stručni nadzor</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geodetsko katastarske usluge i imovinski </a:t>
                      </a:r>
                      <a:endParaRPr lang="hr-HR" sz="900" dirty="0">
                        <a:effectLst/>
                      </a:endParaRPr>
                    </a:p>
                    <a:p>
                      <a:pPr>
                        <a:spcAft>
                          <a:spcPts val="0"/>
                        </a:spcAft>
                      </a:pPr>
                      <a:r>
                        <a:rPr lang="hr-HR" sz="600" dirty="0">
                          <a:effectLst/>
                        </a:rPr>
                        <a:t>  odnosi</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a:t>
                      </a:r>
                      <a:endParaRPr lang="hr-HR" sz="900" dirty="0">
                        <a:effectLst/>
                        <a:latin typeface="Times New Roman"/>
                        <a:ea typeface="Times New Roman"/>
                      </a:endParaRPr>
                    </a:p>
                  </a:txBody>
                  <a:tcPr marL="48715" marR="48715" marT="0" marB="0"/>
                </a:tc>
                <a:tc>
                  <a:txBody>
                    <a:bodyPr/>
                    <a:lstStyle/>
                    <a:p>
                      <a:pPr>
                        <a:spcAft>
                          <a:spcPts val="0"/>
                        </a:spcAft>
                      </a:pPr>
                      <a:r>
                        <a:rPr lang="hr-HR" sz="600" dirty="0">
                          <a:effectLst/>
                        </a:rPr>
                        <a:t> </a:t>
                      </a:r>
                      <a:endParaRPr lang="hr-HR" sz="900" dirty="0">
                        <a:effectLst/>
                      </a:endParaRPr>
                    </a:p>
                    <a:p>
                      <a:pPr>
                        <a:spcAft>
                          <a:spcPts val="0"/>
                        </a:spcAft>
                      </a:pPr>
                      <a:r>
                        <a:rPr lang="hr-HR" sz="600" dirty="0">
                          <a:effectLst/>
                        </a:rPr>
                        <a:t>100.000,00</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5.000,00</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30.000,00</a:t>
                      </a:r>
                      <a:endParaRPr lang="hr-HR" sz="900" dirty="0">
                        <a:effectLst/>
                      </a:endParaRPr>
                    </a:p>
                    <a:p>
                      <a:pPr>
                        <a:spcAft>
                          <a:spcPts val="0"/>
                        </a:spcAft>
                      </a:pPr>
                      <a:r>
                        <a:rPr lang="hr-HR" sz="600" dirty="0">
                          <a:effectLst/>
                        </a:rPr>
                        <a:t> </a:t>
                      </a:r>
                      <a:endParaRPr lang="hr-HR" sz="900" dirty="0">
                        <a:effectLst/>
                      </a:endParaRPr>
                    </a:p>
                    <a:p>
                      <a:pPr>
                        <a:spcAft>
                          <a:spcPts val="0"/>
                        </a:spcAft>
                      </a:pPr>
                      <a:r>
                        <a:rPr lang="hr-HR" sz="600" dirty="0">
                          <a:effectLst/>
                        </a:rPr>
                        <a:t> </a:t>
                      </a:r>
                      <a:endParaRPr lang="hr-HR" sz="900" dirty="0">
                        <a:effectLst/>
                        <a:latin typeface="Times New Roman"/>
                        <a:ea typeface="Times New Roman"/>
                      </a:endParaRPr>
                    </a:p>
                  </a:txBody>
                  <a:tcPr marL="48715" marR="48715" marT="0" marB="0"/>
                </a:tc>
                <a:extLst>
                  <a:ext uri="{0D108BD9-81ED-4DB2-BD59-A6C34878D82A}">
                    <a16:rowId xmlns:a16="http://schemas.microsoft.com/office/drawing/2014/main" xmlns="" val="10004"/>
                  </a:ext>
                </a:extLst>
              </a:tr>
              <a:tr h="194859">
                <a:tc gridSpan="3">
                  <a:txBody>
                    <a:bodyPr/>
                    <a:lstStyle/>
                    <a:p>
                      <a:pPr>
                        <a:spcAft>
                          <a:spcPts val="0"/>
                        </a:spcAft>
                      </a:pPr>
                      <a:r>
                        <a:rPr lang="hr-HR" sz="600" dirty="0">
                          <a:effectLst/>
                        </a:rPr>
                        <a:t> </a:t>
                      </a:r>
                      <a:endParaRPr lang="hr-HR" sz="900" dirty="0">
                        <a:effectLst/>
                        <a:latin typeface="Times New Roman"/>
                        <a:ea typeface="Times New Roman"/>
                      </a:endParaRPr>
                    </a:p>
                  </a:txBody>
                  <a:tcPr marL="48715" marR="48715"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600">
                          <a:effectLst/>
                        </a:rPr>
                        <a:t>GRADNJA NOGOSTUPA Rakovec</a:t>
                      </a:r>
                      <a:endParaRPr lang="hr-HR" sz="900">
                        <a:effectLst/>
                      </a:endParaRPr>
                    </a:p>
                    <a:p>
                      <a:pPr>
                        <a:spcAft>
                          <a:spcPts val="0"/>
                        </a:spcAft>
                      </a:pPr>
                      <a:r>
                        <a:rPr lang="hr-HR" sz="6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112.000,00</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5"/>
                  </a:ext>
                </a:extLst>
              </a:tr>
              <a:tr h="1299060">
                <a:tc>
                  <a:txBody>
                    <a:bodyPr/>
                    <a:lstStyle/>
                    <a:p>
                      <a:pPr>
                        <a:spcAft>
                          <a:spcPts val="0"/>
                        </a:spcAft>
                      </a:pPr>
                      <a:r>
                        <a:rPr lang="hr-HR" sz="700">
                          <a:effectLst/>
                        </a:rPr>
                        <a:t>5.5.1.</a:t>
                      </a:r>
                      <a:endParaRPr lang="hr-HR" sz="900">
                        <a:effectLst/>
                      </a:endParaRPr>
                    </a:p>
                    <a:p>
                      <a:pPr>
                        <a:spcAft>
                          <a:spcPts val="0"/>
                        </a:spcAft>
                      </a:pPr>
                      <a:r>
                        <a:rPr lang="hr-HR" sz="700">
                          <a:effectLst/>
                        </a:rPr>
                        <a:t>4.3.5.</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500">
                          <a:effectLst/>
                        </a:rPr>
                        <a:t> </a:t>
                      </a:r>
                      <a:endParaRPr lang="hr-HR" sz="900">
                        <a:effectLst/>
                      </a:endParaRPr>
                    </a:p>
                    <a:p>
                      <a:pPr>
                        <a:spcAft>
                          <a:spcPts val="0"/>
                        </a:spcAft>
                      </a:pPr>
                      <a:r>
                        <a:rPr lang="hr-HR" sz="7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Županijski proračun</a:t>
                      </a:r>
                      <a:endParaRPr lang="hr-HR" sz="900">
                        <a:effectLst/>
                      </a:endParaRPr>
                    </a:p>
                    <a:p>
                      <a:pPr>
                        <a:spcAft>
                          <a:spcPts val="0"/>
                        </a:spcAft>
                      </a:pPr>
                      <a:r>
                        <a:rPr lang="hr-HR" sz="600">
                          <a:effectLst/>
                        </a:rPr>
                        <a:t>Ost. prih za posebne namjene</a:t>
                      </a:r>
                      <a:endParaRPr lang="hr-HR" sz="900">
                        <a:effectLst/>
                      </a:endParaRPr>
                    </a:p>
                    <a:p>
                      <a:pPr>
                        <a:spcAft>
                          <a:spcPts val="0"/>
                        </a:spcAft>
                      </a:pPr>
                      <a:r>
                        <a:rPr lang="hr-HR" sz="400">
                          <a:effectLst/>
                        </a:rPr>
                        <a:t>-</a:t>
                      </a:r>
                      <a:r>
                        <a:rPr lang="hr-HR" sz="500">
                          <a:effectLst/>
                        </a:rPr>
                        <a:t>koncesijska naknada</a:t>
                      </a:r>
                      <a:endParaRPr lang="hr-HR" sz="900">
                        <a:effectLst/>
                      </a:endParaRPr>
                    </a:p>
                    <a:p>
                      <a:pPr>
                        <a:spcAft>
                          <a:spcPts val="0"/>
                        </a:spcAft>
                      </a:pPr>
                      <a:r>
                        <a:rPr lang="hr-HR" sz="500">
                          <a:effectLst/>
                        </a:rPr>
                        <a:t> 200,00</a:t>
                      </a:r>
                      <a:endParaRPr lang="hr-HR" sz="900">
                        <a:effectLst/>
                      </a:endParaRPr>
                    </a:p>
                    <a:p>
                      <a:pPr>
                        <a:spcAft>
                          <a:spcPts val="0"/>
                        </a:spcAft>
                      </a:pPr>
                      <a:r>
                        <a:rPr lang="hr-HR" sz="500">
                          <a:effectLst/>
                        </a:rPr>
                        <a:t>-zakup poslovnih objekata</a:t>
                      </a:r>
                      <a:endParaRPr lang="hr-HR" sz="900">
                        <a:effectLst/>
                      </a:endParaRPr>
                    </a:p>
                    <a:p>
                      <a:pPr>
                        <a:spcAft>
                          <a:spcPts val="0"/>
                        </a:spcAft>
                      </a:pPr>
                      <a:r>
                        <a:rPr lang="hr-HR" sz="500">
                          <a:effectLst/>
                        </a:rPr>
                        <a:t> 3.500,00</a:t>
                      </a:r>
                      <a:endParaRPr lang="hr-HR" sz="900">
                        <a:effectLst/>
                      </a:endParaRPr>
                    </a:p>
                    <a:p>
                      <a:pPr>
                        <a:spcAft>
                          <a:spcPts val="0"/>
                        </a:spcAft>
                      </a:pPr>
                      <a:r>
                        <a:rPr lang="hr-HR" sz="500">
                          <a:effectLst/>
                        </a:rPr>
                        <a:t>-spomenička renta – 100,00</a:t>
                      </a:r>
                      <a:endParaRPr lang="hr-HR" sz="900">
                        <a:effectLst/>
                      </a:endParaRPr>
                    </a:p>
                    <a:p>
                      <a:pPr>
                        <a:spcAft>
                          <a:spcPts val="0"/>
                        </a:spcAft>
                      </a:pPr>
                      <a:r>
                        <a:rPr lang="hr-HR" sz="500">
                          <a:effectLst/>
                        </a:rPr>
                        <a:t>- naknada za nezak. Izgr.  </a:t>
                      </a:r>
                      <a:endParaRPr lang="hr-HR" sz="900">
                        <a:effectLst/>
                      </a:endParaRPr>
                    </a:p>
                    <a:p>
                      <a:pPr>
                        <a:spcAft>
                          <a:spcPts val="0"/>
                        </a:spcAft>
                      </a:pPr>
                      <a:r>
                        <a:rPr lang="hr-HR" sz="500">
                          <a:effectLst/>
                        </a:rPr>
                        <a:t>  zgrade  15.000,00</a:t>
                      </a:r>
                      <a:endParaRPr lang="hr-HR" sz="900">
                        <a:effectLst/>
                      </a:endParaRPr>
                    </a:p>
                    <a:p>
                      <a:pPr>
                        <a:spcAft>
                          <a:spcPts val="0"/>
                        </a:spcAft>
                      </a:pPr>
                      <a:r>
                        <a:rPr lang="hr-HR" sz="500">
                          <a:effectLst/>
                        </a:rPr>
                        <a:t>- prenamjena poljoprivrednog</a:t>
                      </a:r>
                      <a:endParaRPr lang="hr-HR" sz="900">
                        <a:effectLst/>
                      </a:endParaRPr>
                    </a:p>
                    <a:p>
                      <a:pPr>
                        <a:spcAft>
                          <a:spcPts val="0"/>
                        </a:spcAft>
                      </a:pPr>
                      <a:r>
                        <a:rPr lang="hr-HR" sz="500">
                          <a:effectLst/>
                        </a:rPr>
                        <a:t>  zemljišta – 200,00</a:t>
                      </a:r>
                      <a:endParaRPr lang="hr-HR" sz="900">
                        <a:effectLst/>
                      </a:endParaRPr>
                    </a:p>
                    <a:p>
                      <a:pPr>
                        <a:spcAft>
                          <a:spcPts val="0"/>
                        </a:spcAft>
                      </a:pPr>
                      <a:r>
                        <a:rPr lang="hr-HR" sz="500">
                          <a:effectLst/>
                        </a:rPr>
                        <a:t>- doprinos za šume –</a:t>
                      </a:r>
                      <a:endParaRPr lang="hr-HR" sz="900">
                        <a:effectLst/>
                      </a:endParaRPr>
                    </a:p>
                    <a:p>
                      <a:pPr>
                        <a:spcAft>
                          <a:spcPts val="0"/>
                        </a:spcAft>
                      </a:pPr>
                      <a:r>
                        <a:rPr lang="hr-HR" sz="500">
                          <a:effectLst/>
                        </a:rPr>
                        <a:t>  1.000,00</a:t>
                      </a:r>
                      <a:endParaRPr lang="hr-HR" sz="900">
                        <a:effectLst/>
                      </a:endParaRPr>
                    </a:p>
                    <a:p>
                      <a:pPr>
                        <a:spcAft>
                          <a:spcPts val="0"/>
                        </a:spcAft>
                      </a:pPr>
                      <a:r>
                        <a:rPr lang="hr-HR" sz="500">
                          <a:effectLst/>
                        </a:rPr>
                        <a:t>- zakup javnih površina -10.000,00</a:t>
                      </a:r>
                      <a:endParaRPr lang="hr-HR" sz="900">
                        <a:effectLst/>
                        <a:latin typeface="Times New Roman"/>
                        <a:ea typeface="Times New Roman"/>
                      </a:endParaRPr>
                    </a:p>
                  </a:txBody>
                  <a:tcPr marL="48715" marR="48715" marT="0" marB="0"/>
                </a:tc>
                <a:tc>
                  <a:txBody>
                    <a:bodyPr/>
                    <a:lstStyle/>
                    <a:p>
                      <a:pPr>
                        <a:spcAft>
                          <a:spcPts val="0"/>
                        </a:spcAft>
                      </a:pPr>
                      <a:r>
                        <a:rPr lang="hr-HR" sz="700">
                          <a:effectLst/>
                        </a:rPr>
                        <a:t>82.000,00</a:t>
                      </a:r>
                      <a:endParaRPr lang="hr-HR" sz="900">
                        <a:effectLst/>
                      </a:endParaRPr>
                    </a:p>
                    <a:p>
                      <a:pPr>
                        <a:spcAft>
                          <a:spcPts val="0"/>
                        </a:spcAft>
                      </a:pPr>
                      <a:r>
                        <a:rPr lang="hr-HR" sz="700">
                          <a:effectLst/>
                        </a:rPr>
                        <a:t>30.000,00</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          -projektna dokumentacija </a:t>
                      </a:r>
                      <a:endParaRPr lang="hr-HR" sz="900">
                        <a:effectLst/>
                      </a:endParaRPr>
                    </a:p>
                    <a:p>
                      <a:pPr>
                        <a:spcAft>
                          <a:spcPts val="0"/>
                        </a:spcAft>
                      </a:pPr>
                      <a:r>
                        <a:rPr lang="hr-HR" sz="600">
                          <a:effectLst/>
                        </a:rPr>
                        <a:t>          -naknade uz građevinsku dozvolu</a:t>
                      </a:r>
                      <a:endParaRPr lang="hr-HR" sz="900">
                        <a:effectLst/>
                      </a:endParaRPr>
                    </a:p>
                    <a:p>
                      <a:pPr>
                        <a:spcAft>
                          <a:spcPts val="0"/>
                        </a:spcAft>
                      </a:pPr>
                      <a:r>
                        <a:rPr lang="hr-HR" sz="7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  82.000,00</a:t>
                      </a:r>
                      <a:endParaRPr lang="hr-HR" sz="900">
                        <a:effectLst/>
                      </a:endParaRPr>
                    </a:p>
                    <a:p>
                      <a:pPr>
                        <a:spcAft>
                          <a:spcPts val="0"/>
                        </a:spcAft>
                      </a:pPr>
                      <a:r>
                        <a:rPr lang="hr-HR" sz="700">
                          <a:effectLst/>
                        </a:rPr>
                        <a:t>  30.000,00</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6"/>
                  </a:ext>
                </a:extLst>
              </a:tr>
              <a:tr h="194859">
                <a:tc>
                  <a:txBody>
                    <a:bodyPr/>
                    <a:lstStyle/>
                    <a:p>
                      <a:pPr>
                        <a:spcAft>
                          <a:spcPts val="0"/>
                        </a:spcAft>
                      </a:pPr>
                      <a:r>
                        <a:rPr lang="hr-HR" sz="700" dirty="0">
                          <a:effectLst/>
                        </a:rPr>
                        <a:t> </a:t>
                      </a:r>
                      <a:endParaRPr lang="hr-HR" sz="900" dirty="0">
                        <a:effectLst/>
                        <a:latin typeface="Times New Roman"/>
                        <a:ea typeface="Times New Roman"/>
                      </a:endParaRPr>
                    </a:p>
                  </a:txBody>
                  <a:tcPr marL="48715" marR="48715" marT="0" marB="0">
                    <a:solidFill>
                      <a:schemeClr val="accent1">
                        <a:lumMod val="20000"/>
                        <a:lumOff val="80000"/>
                      </a:schemeClr>
                    </a:solidFill>
                  </a:tcPr>
                </a:tc>
                <a:tc>
                  <a:txBody>
                    <a:bodyPr/>
                    <a:lstStyle/>
                    <a:p>
                      <a:pPr>
                        <a:spcAft>
                          <a:spcPts val="0"/>
                        </a:spcAft>
                      </a:pPr>
                      <a:r>
                        <a:rPr lang="hr-HR" sz="6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7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Asfaltiranje nerazvrstanih cesta:</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 </a:t>
                      </a:r>
                      <a:endParaRPr lang="hr-HR" sz="900">
                        <a:effectLst/>
                      </a:endParaRPr>
                    </a:p>
                    <a:p>
                      <a:pPr>
                        <a:spcAft>
                          <a:spcPts val="0"/>
                        </a:spcAft>
                      </a:pPr>
                      <a:r>
                        <a:rPr lang="hr-HR" sz="600">
                          <a:effectLst/>
                        </a:rPr>
                        <a:t>  915.000,00</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7"/>
                  </a:ext>
                </a:extLst>
              </a:tr>
              <a:tr h="466399">
                <a:tc>
                  <a:txBody>
                    <a:bodyPr/>
                    <a:lstStyle/>
                    <a:p>
                      <a:pPr>
                        <a:spcAft>
                          <a:spcPts val="0"/>
                        </a:spcAft>
                      </a:pPr>
                      <a:r>
                        <a:rPr lang="hr-HR" sz="600">
                          <a:effectLst/>
                        </a:rPr>
                        <a:t>5.4.1.</a:t>
                      </a:r>
                      <a:endParaRPr lang="hr-HR" sz="900">
                        <a:effectLst/>
                      </a:endParaRPr>
                    </a:p>
                    <a:p>
                      <a:pPr>
                        <a:spcAft>
                          <a:spcPts val="0"/>
                        </a:spcAft>
                      </a:pPr>
                      <a:r>
                        <a:rPr lang="hr-HR" sz="600">
                          <a:effectLst/>
                        </a:rPr>
                        <a:t> </a:t>
                      </a:r>
                      <a:endParaRPr lang="hr-HR" sz="900">
                        <a:effectLst/>
                      </a:endParaRPr>
                    </a:p>
                    <a:p>
                      <a:pPr>
                        <a:spcAft>
                          <a:spcPts val="0"/>
                        </a:spcAft>
                      </a:pPr>
                      <a:r>
                        <a:rPr lang="hr-HR" sz="600">
                          <a:effectLst/>
                        </a:rPr>
                        <a:t>5.5.1.</a:t>
                      </a:r>
                      <a:endParaRPr lang="hr-HR" sz="900">
                        <a:effectLst/>
                      </a:endParaRPr>
                    </a:p>
                    <a:p>
                      <a:pPr>
                        <a:spcAft>
                          <a:spcPts val="0"/>
                        </a:spcAft>
                      </a:pPr>
                      <a:r>
                        <a:rPr lang="hr-HR" sz="600">
                          <a:effectLst/>
                        </a:rPr>
                        <a:t>1.1.1.</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Državni proračun MRRIFEU </a:t>
                      </a:r>
                      <a:endParaRPr lang="hr-HR" sz="900">
                        <a:effectLst/>
                      </a:endParaRPr>
                    </a:p>
                    <a:p>
                      <a:pPr>
                        <a:spcAft>
                          <a:spcPts val="0"/>
                        </a:spcAft>
                      </a:pPr>
                      <a:r>
                        <a:rPr lang="hr-HR" sz="600">
                          <a:effectLst/>
                        </a:rPr>
                        <a:t>Županijski proračun   </a:t>
                      </a:r>
                      <a:endParaRPr lang="hr-HR" sz="900">
                        <a:effectLst/>
                      </a:endParaRPr>
                    </a:p>
                    <a:p>
                      <a:pPr>
                        <a:spcAft>
                          <a:spcPts val="0"/>
                        </a:spcAft>
                      </a:pPr>
                      <a:r>
                        <a:rPr lang="hr-HR" sz="600">
                          <a:effectLst/>
                        </a:rPr>
                        <a:t>Prihodi od poreza        </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 </a:t>
                      </a:r>
                      <a:endParaRPr lang="hr-HR" sz="900">
                        <a:effectLst/>
                      </a:endParaRPr>
                    </a:p>
                    <a:p>
                      <a:pPr>
                        <a:spcAft>
                          <a:spcPts val="0"/>
                        </a:spcAft>
                      </a:pPr>
                      <a:r>
                        <a:rPr lang="hr-HR" sz="600">
                          <a:effectLst/>
                        </a:rPr>
                        <a:t>300.000,00</a:t>
                      </a:r>
                      <a:endParaRPr lang="hr-HR" sz="900">
                        <a:effectLst/>
                      </a:endParaRPr>
                    </a:p>
                    <a:p>
                      <a:pPr>
                        <a:spcAft>
                          <a:spcPts val="0"/>
                        </a:spcAft>
                      </a:pPr>
                      <a:r>
                        <a:rPr lang="hr-HR" sz="600">
                          <a:effectLst/>
                        </a:rPr>
                        <a:t>600.000,00</a:t>
                      </a:r>
                      <a:endParaRPr lang="hr-HR" sz="900">
                        <a:effectLst/>
                      </a:endParaRPr>
                    </a:p>
                    <a:p>
                      <a:pPr>
                        <a:spcAft>
                          <a:spcPts val="0"/>
                        </a:spcAft>
                      </a:pPr>
                      <a:r>
                        <a:rPr lang="hr-HR" sz="600">
                          <a:effectLst/>
                        </a:rPr>
                        <a:t>  15.000,00</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 </a:t>
                      </a:r>
                      <a:endParaRPr lang="hr-HR" sz="900">
                        <a:effectLst/>
                      </a:endParaRPr>
                    </a:p>
                    <a:p>
                      <a:pPr>
                        <a:spcAft>
                          <a:spcPts val="0"/>
                        </a:spcAft>
                      </a:pPr>
                      <a:r>
                        <a:rPr lang="hr-HR" sz="600">
                          <a:effectLst/>
                        </a:rPr>
                        <a:t>- Cesta Dropčevec - Vrhovec</a:t>
                      </a:r>
                      <a:endParaRPr lang="hr-HR" sz="900">
                        <a:effectLst/>
                      </a:endParaRPr>
                    </a:p>
                    <a:p>
                      <a:pPr>
                        <a:spcAft>
                          <a:spcPts val="0"/>
                        </a:spcAft>
                      </a:pPr>
                      <a:r>
                        <a:rPr lang="hr-HR" sz="600">
                          <a:effectLst/>
                        </a:rPr>
                        <a:t>- Nadzor i troškovnik</a:t>
                      </a:r>
                      <a:endParaRPr lang="hr-HR" sz="900">
                        <a:effectLst/>
                      </a:endParaRPr>
                    </a:p>
                    <a:p>
                      <a:pPr>
                        <a:spcAft>
                          <a:spcPts val="0"/>
                        </a:spcAft>
                      </a:pPr>
                      <a:r>
                        <a:rPr lang="hr-HR" sz="600">
                          <a:effectLst/>
                        </a:rPr>
                        <a:t> </a:t>
                      </a:r>
                      <a:endParaRPr lang="hr-HR" sz="900">
                        <a:effectLst/>
                        <a:latin typeface="Times New Roman"/>
                        <a:ea typeface="Times New Roman"/>
                      </a:endParaRPr>
                    </a:p>
                  </a:txBody>
                  <a:tcPr marL="48715" marR="48715" marT="0" marB="0"/>
                </a:tc>
                <a:tc>
                  <a:txBody>
                    <a:bodyPr/>
                    <a:lstStyle/>
                    <a:p>
                      <a:pPr>
                        <a:spcAft>
                          <a:spcPts val="0"/>
                        </a:spcAft>
                      </a:pPr>
                      <a:r>
                        <a:rPr lang="hr-HR" sz="600">
                          <a:effectLst/>
                        </a:rPr>
                        <a:t>  </a:t>
                      </a:r>
                      <a:endParaRPr lang="hr-HR" sz="900">
                        <a:effectLst/>
                      </a:endParaRPr>
                    </a:p>
                    <a:p>
                      <a:pPr>
                        <a:spcAft>
                          <a:spcPts val="0"/>
                        </a:spcAft>
                      </a:pPr>
                      <a:r>
                        <a:rPr lang="hr-HR" sz="600">
                          <a:effectLst/>
                        </a:rPr>
                        <a:t>  900.000,00</a:t>
                      </a:r>
                      <a:endParaRPr lang="hr-HR" sz="900">
                        <a:effectLst/>
                      </a:endParaRPr>
                    </a:p>
                    <a:p>
                      <a:pPr>
                        <a:spcAft>
                          <a:spcPts val="0"/>
                        </a:spcAft>
                      </a:pPr>
                      <a:r>
                        <a:rPr lang="hr-HR" sz="600">
                          <a:effectLst/>
                        </a:rPr>
                        <a:t>    15.000,00</a:t>
                      </a:r>
                      <a:endParaRPr lang="hr-HR" sz="900">
                        <a:effectLst/>
                        <a:latin typeface="Times New Roman"/>
                        <a:ea typeface="Times New Roman"/>
                      </a:endParaRPr>
                    </a:p>
                  </a:txBody>
                  <a:tcPr marL="48715" marR="48715" marT="0" marB="0"/>
                </a:tc>
                <a:extLst>
                  <a:ext uri="{0D108BD9-81ED-4DB2-BD59-A6C34878D82A}">
                    <a16:rowId xmlns:a16="http://schemas.microsoft.com/office/drawing/2014/main" xmlns="" val="10008"/>
                  </a:ext>
                </a:extLst>
              </a:tr>
              <a:tr h="216510">
                <a:tc gridSpan="3">
                  <a:txBody>
                    <a:bodyPr/>
                    <a:lstStyle/>
                    <a:p>
                      <a:pPr>
                        <a:spcAft>
                          <a:spcPts val="0"/>
                        </a:spcAft>
                      </a:pPr>
                      <a:r>
                        <a:rPr lang="hr-HR" sz="600" dirty="0">
                          <a:effectLst/>
                        </a:rPr>
                        <a:t> </a:t>
                      </a:r>
                      <a:endParaRPr lang="hr-HR" sz="900" dirty="0">
                        <a:effectLst/>
                        <a:latin typeface="Times New Roman"/>
                        <a:ea typeface="Times New Roman"/>
                      </a:endParaRPr>
                    </a:p>
                  </a:txBody>
                  <a:tcPr marL="48715" marR="48715"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700" dirty="0">
                          <a:effectLst/>
                        </a:rPr>
                        <a:t>UKUPNO</a:t>
                      </a:r>
                      <a:endParaRPr lang="hr-HR" sz="900" dirty="0">
                        <a:effectLst/>
                        <a:latin typeface="Times New Roman"/>
                        <a:ea typeface="Times New Roman"/>
                      </a:endParaRPr>
                    </a:p>
                  </a:txBody>
                  <a:tcPr marL="48715" marR="48715" marT="0" marB="0"/>
                </a:tc>
                <a:tc>
                  <a:txBody>
                    <a:bodyPr/>
                    <a:lstStyle/>
                    <a:p>
                      <a:pPr>
                        <a:spcAft>
                          <a:spcPts val="0"/>
                        </a:spcAft>
                      </a:pPr>
                      <a:r>
                        <a:rPr lang="hr-HR" sz="700" dirty="0">
                          <a:effectLst/>
                        </a:rPr>
                        <a:t>1.280.000,00</a:t>
                      </a:r>
                      <a:endParaRPr lang="hr-HR" sz="900" dirty="0">
                        <a:effectLst/>
                        <a:latin typeface="Times New Roman"/>
                        <a:ea typeface="Times New Roman"/>
                      </a:endParaRPr>
                    </a:p>
                  </a:txBody>
                  <a:tcPr marL="48715" marR="48715" marT="0" marB="0"/>
                </a:tc>
                <a:extLst>
                  <a:ext uri="{0D108BD9-81ED-4DB2-BD59-A6C34878D82A}">
                    <a16:rowId xmlns:a16="http://schemas.microsoft.com/office/drawing/2014/main" xmlns="" val="10009"/>
                  </a:ext>
                </a:extLst>
              </a:tr>
            </a:tbl>
          </a:graphicData>
        </a:graphic>
      </p:graphicFrame>
      <p:graphicFrame>
        <p:nvGraphicFramePr>
          <p:cNvPr id="6" name="Tablica 5"/>
          <p:cNvGraphicFramePr>
            <a:graphicFrameLocks noGrp="1"/>
          </p:cNvGraphicFramePr>
          <p:nvPr>
            <p:extLst>
              <p:ext uri="{D42A27DB-BD31-4B8C-83A1-F6EECF244321}">
                <p14:modId xmlns:p14="http://schemas.microsoft.com/office/powerpoint/2010/main" val="3134791997"/>
              </p:ext>
            </p:extLst>
          </p:nvPr>
        </p:nvGraphicFramePr>
        <p:xfrm>
          <a:off x="4572000" y="1916832"/>
          <a:ext cx="4341044" cy="4645622"/>
        </p:xfrm>
        <a:graphic>
          <a:graphicData uri="http://schemas.openxmlformats.org/drawingml/2006/table">
            <a:tbl>
              <a:tblPr firstRow="1" firstCol="1" bandRow="1">
                <a:tableStyleId>{5C22544A-7EE6-4342-B048-85BDC9FD1C3A}</a:tableStyleId>
              </a:tblPr>
              <a:tblGrid>
                <a:gridCol w="338138">
                  <a:extLst>
                    <a:ext uri="{9D8B030D-6E8A-4147-A177-3AD203B41FA5}">
                      <a16:colId xmlns:a16="http://schemas.microsoft.com/office/drawing/2014/main" xmlns="" val="20000"/>
                    </a:ext>
                  </a:extLst>
                </a:gridCol>
                <a:gridCol w="902983">
                  <a:extLst>
                    <a:ext uri="{9D8B030D-6E8A-4147-A177-3AD203B41FA5}">
                      <a16:colId xmlns:a16="http://schemas.microsoft.com/office/drawing/2014/main" xmlns="" val="20001"/>
                    </a:ext>
                  </a:extLst>
                </a:gridCol>
                <a:gridCol w="581656">
                  <a:extLst>
                    <a:ext uri="{9D8B030D-6E8A-4147-A177-3AD203B41FA5}">
                      <a16:colId xmlns:a16="http://schemas.microsoft.com/office/drawing/2014/main" xmlns="" val="20002"/>
                    </a:ext>
                  </a:extLst>
                </a:gridCol>
                <a:gridCol w="1797321">
                  <a:extLst>
                    <a:ext uri="{9D8B030D-6E8A-4147-A177-3AD203B41FA5}">
                      <a16:colId xmlns:a16="http://schemas.microsoft.com/office/drawing/2014/main" xmlns="" val="20003"/>
                    </a:ext>
                  </a:extLst>
                </a:gridCol>
                <a:gridCol w="720946">
                  <a:extLst>
                    <a:ext uri="{9D8B030D-6E8A-4147-A177-3AD203B41FA5}">
                      <a16:colId xmlns:a16="http://schemas.microsoft.com/office/drawing/2014/main" xmlns="" val="20004"/>
                    </a:ext>
                  </a:extLst>
                </a:gridCol>
              </a:tblGrid>
              <a:tr h="115274">
                <a:tc>
                  <a:txBody>
                    <a:bodyPr/>
                    <a:lstStyle/>
                    <a:p>
                      <a:pPr algn="ctr">
                        <a:spcAft>
                          <a:spcPts val="0"/>
                        </a:spcAft>
                      </a:pPr>
                      <a:r>
                        <a:rPr lang="hr-HR" sz="800" dirty="0">
                          <a:effectLst/>
                        </a:rPr>
                        <a:t> </a:t>
                      </a:r>
                      <a:endParaRPr lang="hr-HR" sz="900" dirty="0">
                        <a:effectLst/>
                        <a:latin typeface="Times New Roman"/>
                        <a:ea typeface="Times New Roman"/>
                      </a:endParaRPr>
                    </a:p>
                  </a:txBody>
                  <a:tcPr marL="51873" marR="51873" marT="0" marB="0"/>
                </a:tc>
                <a:tc>
                  <a:txBody>
                    <a:bodyPr/>
                    <a:lstStyle/>
                    <a:p>
                      <a:pPr algn="ctr">
                        <a:spcAft>
                          <a:spcPts val="0"/>
                        </a:spcAft>
                      </a:pPr>
                      <a:r>
                        <a:rPr lang="hr-HR" sz="800">
                          <a:effectLst/>
                        </a:rPr>
                        <a:t>Izvori financiranja</a:t>
                      </a:r>
                      <a:endParaRPr lang="hr-HR" sz="900">
                        <a:effectLst/>
                        <a:latin typeface="Times New Roman"/>
                        <a:ea typeface="Times New Roman"/>
                      </a:endParaRPr>
                    </a:p>
                  </a:txBody>
                  <a:tcPr marL="51873" marR="51873" marT="0" marB="0"/>
                </a:tc>
                <a:tc>
                  <a:txBody>
                    <a:bodyPr/>
                    <a:lstStyle/>
                    <a:p>
                      <a:pPr algn="ctr">
                        <a:spcAft>
                          <a:spcPts val="0"/>
                        </a:spcAft>
                      </a:pPr>
                      <a:r>
                        <a:rPr lang="hr-HR" sz="800">
                          <a:effectLst/>
                        </a:rPr>
                        <a:t>Iznos</a:t>
                      </a:r>
                      <a:endParaRPr lang="hr-HR" sz="900">
                        <a:effectLst/>
                        <a:latin typeface="Times New Roman"/>
                        <a:ea typeface="Times New Roman"/>
                      </a:endParaRPr>
                    </a:p>
                  </a:txBody>
                  <a:tcPr marL="51873" marR="51873" marT="0" marB="0"/>
                </a:tc>
                <a:tc>
                  <a:txBody>
                    <a:bodyPr/>
                    <a:lstStyle/>
                    <a:p>
                      <a:pPr algn="ctr">
                        <a:spcAft>
                          <a:spcPts val="0"/>
                        </a:spcAft>
                      </a:pPr>
                      <a:r>
                        <a:rPr lang="hr-HR" sz="800">
                          <a:effectLst/>
                        </a:rPr>
                        <a:t>Opis potreba</a:t>
                      </a:r>
                      <a:endParaRPr lang="hr-HR" sz="900">
                        <a:effectLst/>
                        <a:latin typeface="Times New Roman"/>
                        <a:ea typeface="Times New Roman"/>
                      </a:endParaRPr>
                    </a:p>
                  </a:txBody>
                  <a:tcPr marL="51873" marR="51873" marT="0" marB="0"/>
                </a:tc>
                <a:tc>
                  <a:txBody>
                    <a:bodyPr/>
                    <a:lstStyle/>
                    <a:p>
                      <a:pPr algn="ctr">
                        <a:spcAft>
                          <a:spcPts val="0"/>
                        </a:spcAft>
                      </a:pPr>
                      <a:r>
                        <a:rPr lang="hr-HR" sz="800">
                          <a:effectLst/>
                        </a:rPr>
                        <a:t>Planirano</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0"/>
                  </a:ext>
                </a:extLst>
              </a:tr>
              <a:tr h="126802">
                <a:tc gridSpan="3">
                  <a:txBody>
                    <a:bodyPr/>
                    <a:lstStyle/>
                    <a:p>
                      <a:pPr>
                        <a:spcAft>
                          <a:spcPts val="0"/>
                        </a:spcAft>
                      </a:pPr>
                      <a:r>
                        <a:rPr lang="hr-HR" sz="800" dirty="0">
                          <a:effectLst/>
                        </a:rPr>
                        <a:t> </a:t>
                      </a:r>
                      <a:endParaRPr lang="hr-HR" sz="900" dirty="0">
                        <a:effectLst/>
                        <a:latin typeface="Times New Roman"/>
                        <a:ea typeface="Times New Roman"/>
                      </a:endParaRPr>
                    </a:p>
                  </a:txBody>
                  <a:tcPr marL="51873" marR="51873"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800">
                          <a:effectLst/>
                        </a:rPr>
                        <a:t>Održavanje javne rasvjete</a:t>
                      </a:r>
                      <a:endParaRPr lang="hr-HR" sz="900">
                        <a:effectLst/>
                        <a:latin typeface="Times New Roman"/>
                        <a:ea typeface="Times New Roman"/>
                      </a:endParaRPr>
                    </a:p>
                  </a:txBody>
                  <a:tcPr marL="51873" marR="51873" marT="0" marB="0"/>
                </a:tc>
                <a:tc>
                  <a:txBody>
                    <a:bodyPr/>
                    <a:lstStyle/>
                    <a:p>
                      <a:pPr>
                        <a:spcAft>
                          <a:spcPts val="0"/>
                        </a:spcAft>
                      </a:pPr>
                      <a:r>
                        <a:rPr lang="hr-HR" sz="800">
                          <a:effectLst/>
                        </a:rPr>
                        <a:t> 80.000,00</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1"/>
                  </a:ext>
                </a:extLst>
              </a:tr>
              <a:tr h="230549">
                <a:tc>
                  <a:txBody>
                    <a:bodyPr/>
                    <a:lstStyle/>
                    <a:p>
                      <a:pPr>
                        <a:spcAft>
                          <a:spcPts val="0"/>
                        </a:spcAft>
                      </a:pPr>
                      <a:r>
                        <a:rPr lang="hr-HR" sz="700">
                          <a:effectLst/>
                        </a:rPr>
                        <a:t>1.1.1.</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Prihodi od poreza</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80.000,00</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održavanje javne rasvjete</a:t>
                      </a:r>
                      <a:endParaRPr lang="hr-HR" sz="900">
                        <a:effectLst/>
                      </a:endParaRPr>
                    </a:p>
                    <a:p>
                      <a:pPr>
                        <a:spcAft>
                          <a:spcPts val="0"/>
                        </a:spcAft>
                      </a:pPr>
                      <a:r>
                        <a:rPr lang="hr-HR" sz="800">
                          <a:effectLst/>
                        </a:rPr>
                        <a:t>- potrošnja električne energije</a:t>
                      </a:r>
                      <a:endParaRPr lang="hr-HR" sz="900">
                        <a:effectLst/>
                        <a:latin typeface="Times New Roman"/>
                        <a:ea typeface="Times New Roman"/>
                      </a:endParaRPr>
                    </a:p>
                  </a:txBody>
                  <a:tcPr marL="51873" marR="51873" marT="0" marB="0"/>
                </a:tc>
                <a:tc>
                  <a:txBody>
                    <a:bodyPr/>
                    <a:lstStyle/>
                    <a:p>
                      <a:pPr>
                        <a:spcAft>
                          <a:spcPts val="0"/>
                        </a:spcAft>
                      </a:pPr>
                      <a:r>
                        <a:rPr lang="hr-HR" sz="800">
                          <a:effectLst/>
                        </a:rPr>
                        <a:t>    15.000,00</a:t>
                      </a:r>
                      <a:endParaRPr lang="hr-HR" sz="900">
                        <a:effectLst/>
                      </a:endParaRPr>
                    </a:p>
                    <a:p>
                      <a:pPr>
                        <a:spcAft>
                          <a:spcPts val="0"/>
                        </a:spcAft>
                      </a:pPr>
                      <a:r>
                        <a:rPr lang="hr-HR" sz="800">
                          <a:effectLst/>
                        </a:rPr>
                        <a:t>    65.000,00</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2"/>
                  </a:ext>
                </a:extLst>
              </a:tr>
              <a:tr h="253604">
                <a:tc gridSpan="3">
                  <a:txBody>
                    <a:bodyPr/>
                    <a:lstStyle/>
                    <a:p>
                      <a:pPr>
                        <a:spcAft>
                          <a:spcPts val="0"/>
                        </a:spcAft>
                      </a:pPr>
                      <a:r>
                        <a:rPr lang="hr-HR" sz="800" dirty="0">
                          <a:effectLst/>
                        </a:rPr>
                        <a:t> </a:t>
                      </a:r>
                      <a:endParaRPr lang="hr-HR" sz="900" dirty="0">
                        <a:effectLst/>
                        <a:latin typeface="Times New Roman"/>
                        <a:ea typeface="Times New Roman"/>
                      </a:endParaRPr>
                    </a:p>
                  </a:txBody>
                  <a:tcPr marL="51873" marR="51873"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800" dirty="0">
                          <a:effectLst/>
                        </a:rPr>
                        <a:t>Održavanje javnih površina</a:t>
                      </a:r>
                      <a:endParaRPr lang="hr-HR" sz="900" dirty="0">
                        <a:effectLst/>
                      </a:endParaRPr>
                    </a:p>
                    <a:p>
                      <a:pPr algn="just">
                        <a:spcAft>
                          <a:spcPts val="0"/>
                        </a:spcAft>
                      </a:pPr>
                      <a:r>
                        <a:rPr lang="hr-HR" sz="800" dirty="0">
                          <a:effectLst/>
                        </a:rPr>
                        <a:t> </a:t>
                      </a:r>
                      <a:endParaRPr lang="hr-HR" sz="900" dirty="0">
                        <a:effectLst/>
                        <a:latin typeface="Times New Roman"/>
                        <a:ea typeface="Times New Roman"/>
                      </a:endParaRPr>
                    </a:p>
                  </a:txBody>
                  <a:tcPr marL="51873" marR="51873" marT="0" marB="0">
                    <a:solidFill>
                      <a:schemeClr val="accent1">
                        <a:lumMod val="20000"/>
                        <a:lumOff val="80000"/>
                      </a:schemeClr>
                    </a:solidFill>
                  </a:tcPr>
                </a:tc>
                <a:tc>
                  <a:txBody>
                    <a:bodyPr/>
                    <a:lstStyle/>
                    <a:p>
                      <a:pPr>
                        <a:spcAft>
                          <a:spcPts val="0"/>
                        </a:spcAft>
                      </a:pPr>
                      <a:r>
                        <a:rPr lang="hr-HR" sz="800">
                          <a:effectLst/>
                        </a:rPr>
                        <a:t>135.000,00</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3"/>
                  </a:ext>
                </a:extLst>
              </a:tr>
              <a:tr h="933723">
                <a:tc>
                  <a:txBody>
                    <a:bodyPr/>
                    <a:lstStyle/>
                    <a:p>
                      <a:pPr>
                        <a:spcAft>
                          <a:spcPts val="0"/>
                        </a:spcAft>
                      </a:pPr>
                      <a:r>
                        <a:rPr lang="hr-HR" sz="700">
                          <a:effectLst/>
                        </a:rPr>
                        <a:t>4.3.1.</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Komunalna naknada</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135.000,00</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Održavanje javnih površina, košnja,   </a:t>
                      </a:r>
                      <a:endParaRPr lang="hr-HR" sz="900">
                        <a:effectLst/>
                      </a:endParaRPr>
                    </a:p>
                    <a:p>
                      <a:pPr>
                        <a:spcAft>
                          <a:spcPts val="0"/>
                        </a:spcAft>
                      </a:pPr>
                      <a:r>
                        <a:rPr lang="hr-HR" sz="700">
                          <a:effectLst/>
                        </a:rPr>
                        <a:t>  malčiranje, čišćenje  i uređivanje:</a:t>
                      </a:r>
                      <a:endParaRPr lang="hr-HR" sz="900">
                        <a:effectLst/>
                      </a:endParaRPr>
                    </a:p>
                    <a:p>
                      <a:pPr>
                        <a:spcAft>
                          <a:spcPts val="0"/>
                        </a:spcAft>
                      </a:pPr>
                      <a:r>
                        <a:rPr lang="hr-HR" sz="700">
                          <a:effectLst/>
                        </a:rPr>
                        <a:t>- Rakovec, centar park, 5 000 m²</a:t>
                      </a:r>
                      <a:endParaRPr lang="hr-HR" sz="900">
                        <a:effectLst/>
                      </a:endParaRPr>
                    </a:p>
                    <a:p>
                      <a:pPr>
                        <a:spcAft>
                          <a:spcPts val="0"/>
                        </a:spcAft>
                      </a:pPr>
                      <a:r>
                        <a:rPr lang="hr-HR" sz="700">
                          <a:effectLst/>
                        </a:rPr>
                        <a:t>- Rakovec okoliš općinske zgrade, </a:t>
                      </a:r>
                      <a:endParaRPr lang="hr-HR" sz="900">
                        <a:effectLst/>
                      </a:endParaRPr>
                    </a:p>
                    <a:p>
                      <a:pPr>
                        <a:spcAft>
                          <a:spcPts val="0"/>
                        </a:spcAft>
                      </a:pPr>
                      <a:r>
                        <a:rPr lang="hr-HR" sz="700">
                          <a:effectLst/>
                        </a:rPr>
                        <a:t>  parkiralište i pješačke staze, 6 000 m²</a:t>
                      </a:r>
                      <a:endParaRPr lang="hr-HR" sz="900">
                        <a:effectLst/>
                      </a:endParaRPr>
                    </a:p>
                    <a:p>
                      <a:pPr>
                        <a:spcAft>
                          <a:spcPts val="0"/>
                        </a:spcAft>
                      </a:pPr>
                      <a:r>
                        <a:rPr lang="hr-HR" sz="700">
                          <a:effectLst/>
                        </a:rPr>
                        <a:t>- Rakovec okoliš škole,  2 000 m²</a:t>
                      </a:r>
                      <a:endParaRPr lang="hr-HR" sz="900">
                        <a:effectLst/>
                      </a:endParaRPr>
                    </a:p>
                    <a:p>
                      <a:pPr>
                        <a:spcAft>
                          <a:spcPts val="0"/>
                        </a:spcAft>
                      </a:pPr>
                      <a:r>
                        <a:rPr lang="hr-HR" sz="700">
                          <a:effectLst/>
                        </a:rPr>
                        <a:t>- Rakovec okoliš groblje, 1 000 m²</a:t>
                      </a:r>
                      <a:endParaRPr lang="hr-HR" sz="900">
                        <a:effectLst/>
                      </a:endParaRPr>
                    </a:p>
                    <a:p>
                      <a:pPr>
                        <a:spcAft>
                          <a:spcPts val="0"/>
                        </a:spcAft>
                      </a:pPr>
                      <a:r>
                        <a:rPr lang="hr-HR" sz="700">
                          <a:effectLst/>
                        </a:rPr>
                        <a:t>- Poduzetnička zona, 20 680 m²</a:t>
                      </a:r>
                      <a:endParaRPr lang="hr-HR" sz="900">
                        <a:effectLst/>
                      </a:endParaRPr>
                    </a:p>
                    <a:p>
                      <a:pPr>
                        <a:spcAft>
                          <a:spcPts val="0"/>
                        </a:spcAft>
                      </a:pPr>
                      <a:r>
                        <a:rPr lang="hr-HR" sz="700">
                          <a:effectLst/>
                        </a:rPr>
                        <a:t>Zbrinjavanje pasa lutalica</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130.000,00</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5.000,00</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4"/>
                  </a:ext>
                </a:extLst>
              </a:tr>
              <a:tr h="137849">
                <a:tc gridSpan="3">
                  <a:txBody>
                    <a:bodyPr/>
                    <a:lstStyle/>
                    <a:p>
                      <a:pPr>
                        <a:spcAft>
                          <a:spcPts val="0"/>
                        </a:spcAft>
                      </a:pPr>
                      <a:r>
                        <a:rPr lang="hr-HR" sz="700" dirty="0">
                          <a:effectLst/>
                        </a:rPr>
                        <a:t> </a:t>
                      </a:r>
                      <a:endParaRPr lang="hr-HR" sz="900" dirty="0">
                        <a:effectLst/>
                        <a:latin typeface="Times New Roman"/>
                        <a:ea typeface="Times New Roman"/>
                      </a:endParaRPr>
                    </a:p>
                  </a:txBody>
                  <a:tcPr marL="51873" marR="51873"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800">
                          <a:effectLst/>
                        </a:rPr>
                        <a:t>Održavanje nerazvrstanih cesta</a:t>
                      </a:r>
                      <a:endParaRPr lang="hr-HR" sz="900">
                        <a:effectLst/>
                        <a:latin typeface="Times New Roman"/>
                        <a:ea typeface="Times New Roman"/>
                      </a:endParaRPr>
                    </a:p>
                  </a:txBody>
                  <a:tcPr marL="51873" marR="51873" marT="0" marB="0"/>
                </a:tc>
                <a:tc>
                  <a:txBody>
                    <a:bodyPr/>
                    <a:lstStyle/>
                    <a:p>
                      <a:pPr>
                        <a:spcAft>
                          <a:spcPts val="0"/>
                        </a:spcAft>
                      </a:pPr>
                      <a:r>
                        <a:rPr lang="hr-HR" sz="800">
                          <a:effectLst/>
                        </a:rPr>
                        <a:t>520.000,00</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5"/>
                  </a:ext>
                </a:extLst>
              </a:tr>
              <a:tr h="1452458">
                <a:tc>
                  <a:txBody>
                    <a:bodyPr/>
                    <a:lstStyle/>
                    <a:p>
                      <a:pPr>
                        <a:spcAft>
                          <a:spcPts val="0"/>
                        </a:spcAft>
                      </a:pPr>
                      <a:r>
                        <a:rPr lang="hr-HR" sz="700">
                          <a:effectLst/>
                        </a:rPr>
                        <a:t>5.5.1.</a:t>
                      </a:r>
                      <a:endParaRPr lang="hr-HR" sz="900">
                        <a:effectLst/>
                      </a:endParaRPr>
                    </a:p>
                    <a:p>
                      <a:pPr>
                        <a:spcAft>
                          <a:spcPts val="0"/>
                        </a:spcAft>
                      </a:pPr>
                      <a:r>
                        <a:rPr lang="hr-HR" sz="700">
                          <a:effectLst/>
                        </a:rPr>
                        <a:t>1.1.1</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Županijski proračun  </a:t>
                      </a:r>
                      <a:endParaRPr lang="hr-HR" sz="900">
                        <a:effectLst/>
                      </a:endParaRPr>
                    </a:p>
                    <a:p>
                      <a:pPr>
                        <a:spcAft>
                          <a:spcPts val="0"/>
                        </a:spcAft>
                      </a:pPr>
                      <a:r>
                        <a:rPr lang="hr-HR" sz="700">
                          <a:effectLst/>
                        </a:rPr>
                        <a:t>Prihodi od poreza</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100.000,00</a:t>
                      </a:r>
                      <a:endParaRPr lang="hr-HR" sz="900">
                        <a:effectLst/>
                      </a:endParaRPr>
                    </a:p>
                    <a:p>
                      <a:pPr>
                        <a:spcAft>
                          <a:spcPts val="0"/>
                        </a:spcAft>
                      </a:pPr>
                      <a:r>
                        <a:rPr lang="hr-HR" sz="700">
                          <a:effectLst/>
                        </a:rPr>
                        <a:t>340.000,00</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Sanacija ravnanje, posipavanje kamenom,  odvodnja na cestama u funkciji   poljoprivredne proizvodnje:</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Rakovec- Polje 1000 m </a:t>
                      </a:r>
                      <a:endParaRPr lang="hr-HR" sz="900">
                        <a:effectLst/>
                      </a:endParaRPr>
                    </a:p>
                    <a:p>
                      <a:pPr>
                        <a:spcAft>
                          <a:spcPts val="0"/>
                        </a:spcAft>
                      </a:pPr>
                      <a:r>
                        <a:rPr lang="hr-HR" sz="700">
                          <a:effectLst/>
                        </a:rPr>
                        <a:t>- Dropčevec-Goli Vrh 1500 m</a:t>
                      </a:r>
                      <a:endParaRPr lang="hr-HR" sz="900">
                        <a:effectLst/>
                      </a:endParaRPr>
                    </a:p>
                    <a:p>
                      <a:pPr>
                        <a:spcAft>
                          <a:spcPts val="0"/>
                        </a:spcAft>
                      </a:pPr>
                      <a:r>
                        <a:rPr lang="hr-HR" sz="700">
                          <a:effectLst/>
                        </a:rPr>
                        <a:t>- Goli Vrh 750 m</a:t>
                      </a:r>
                      <a:endParaRPr lang="hr-HR" sz="900">
                        <a:effectLst/>
                      </a:endParaRPr>
                    </a:p>
                    <a:p>
                      <a:pPr>
                        <a:spcAft>
                          <a:spcPts val="0"/>
                        </a:spcAft>
                      </a:pPr>
                      <a:r>
                        <a:rPr lang="hr-HR" sz="700">
                          <a:effectLst/>
                        </a:rPr>
                        <a:t>- Goljak 500 m</a:t>
                      </a:r>
                      <a:endParaRPr lang="hr-HR" sz="900">
                        <a:effectLst/>
                      </a:endParaRPr>
                    </a:p>
                    <a:p>
                      <a:pPr>
                        <a:spcAft>
                          <a:spcPts val="0"/>
                        </a:spcAft>
                      </a:pPr>
                      <a:r>
                        <a:rPr lang="hr-HR" sz="700">
                          <a:effectLst/>
                        </a:rPr>
                        <a:t>- Valetić 500 m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Košnja bankina i malčiranje na cestama:</a:t>
                      </a:r>
                      <a:endParaRPr lang="hr-HR" sz="900">
                        <a:effectLst/>
                      </a:endParaRPr>
                    </a:p>
                    <a:p>
                      <a:pPr>
                        <a:spcAft>
                          <a:spcPts val="0"/>
                        </a:spcAft>
                      </a:pPr>
                      <a:r>
                        <a:rPr lang="hr-HR" sz="700">
                          <a:effectLst/>
                        </a:rPr>
                        <a:t>    Baničevec,Šambar,Lipnica, Brezani,</a:t>
                      </a:r>
                      <a:br>
                        <a:rPr lang="hr-HR" sz="700">
                          <a:effectLst/>
                        </a:rPr>
                      </a:br>
                      <a:r>
                        <a:rPr lang="hr-HR" sz="700">
                          <a:effectLst/>
                        </a:rPr>
                        <a:t>    Dropčevec, Dvorišće</a:t>
                      </a:r>
                      <a:endParaRPr lang="hr-HR" sz="900">
                        <a:effectLst/>
                      </a:endParaRPr>
                    </a:p>
                    <a:p>
                      <a:pPr>
                        <a:spcAft>
                          <a:spcPts val="0"/>
                        </a:spcAft>
                      </a:pPr>
                      <a:r>
                        <a:rPr lang="hr-HR" sz="700">
                          <a:effectLst/>
                        </a:rPr>
                        <a:t> </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440.000,00</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140.000,00</a:t>
                      </a:r>
                      <a:endParaRPr lang="hr-HR" sz="900">
                        <a:effectLst/>
                      </a:endParaRPr>
                    </a:p>
                    <a:p>
                      <a:pPr>
                        <a:spcAft>
                          <a:spcPts val="0"/>
                        </a:spcAft>
                      </a:pPr>
                      <a:r>
                        <a:rPr lang="hr-HR" sz="700">
                          <a:effectLst/>
                        </a:rPr>
                        <a:t> 170.000,00</a:t>
                      </a:r>
                      <a:endParaRPr lang="hr-HR" sz="900">
                        <a:effectLst/>
                      </a:endParaRPr>
                    </a:p>
                    <a:p>
                      <a:pPr>
                        <a:spcAft>
                          <a:spcPts val="0"/>
                        </a:spcAft>
                      </a:pPr>
                      <a:r>
                        <a:rPr lang="hr-HR" sz="700">
                          <a:effectLst/>
                        </a:rPr>
                        <a:t>  50.000,00</a:t>
                      </a:r>
                      <a:endParaRPr lang="hr-HR" sz="900">
                        <a:effectLst/>
                      </a:endParaRPr>
                    </a:p>
                    <a:p>
                      <a:pPr>
                        <a:spcAft>
                          <a:spcPts val="0"/>
                        </a:spcAft>
                      </a:pPr>
                      <a:r>
                        <a:rPr lang="hr-HR" sz="700">
                          <a:effectLst/>
                        </a:rPr>
                        <a:t>  15.000,00</a:t>
                      </a:r>
                      <a:endParaRPr lang="hr-HR" sz="900">
                        <a:effectLst/>
                      </a:endParaRPr>
                    </a:p>
                    <a:p>
                      <a:pPr>
                        <a:spcAft>
                          <a:spcPts val="0"/>
                        </a:spcAft>
                      </a:pPr>
                      <a:r>
                        <a:rPr lang="hr-HR" sz="700">
                          <a:effectLst/>
                        </a:rPr>
                        <a:t>  15.000,00</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50.000,00</a:t>
                      </a:r>
                      <a:endParaRPr lang="hr-HR" sz="900">
                        <a:effectLst/>
                      </a:endParaRPr>
                    </a:p>
                    <a:p>
                      <a:pPr>
                        <a:spcAft>
                          <a:spcPts val="0"/>
                        </a:spcAft>
                      </a:pPr>
                      <a:r>
                        <a:rPr lang="hr-HR" sz="700">
                          <a:effectLst/>
                        </a:rPr>
                        <a:t>     </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6"/>
                  </a:ext>
                </a:extLst>
              </a:tr>
              <a:tr h="829976">
                <a:tc>
                  <a:txBody>
                    <a:bodyPr/>
                    <a:lstStyle/>
                    <a:p>
                      <a:pPr>
                        <a:spcAft>
                          <a:spcPts val="0"/>
                        </a:spcAft>
                      </a:pPr>
                      <a:r>
                        <a:rPr lang="hr-HR" sz="700">
                          <a:effectLst/>
                        </a:rPr>
                        <a:t> </a:t>
                      </a:r>
                      <a:endParaRPr lang="hr-HR" sz="900">
                        <a:effectLst/>
                      </a:endParaRPr>
                    </a:p>
                    <a:p>
                      <a:pPr>
                        <a:spcAft>
                          <a:spcPts val="0"/>
                        </a:spcAft>
                      </a:pPr>
                      <a:r>
                        <a:rPr lang="hr-HR" sz="700">
                          <a:effectLst/>
                        </a:rPr>
                        <a:t>3.2.1.</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4.3.1.</a:t>
                      </a:r>
                      <a:endParaRPr lang="hr-HR" sz="900">
                        <a:effectLst/>
                      </a:endParaRPr>
                    </a:p>
                    <a:p>
                      <a:pPr>
                        <a:spcAft>
                          <a:spcPts val="0"/>
                        </a:spcAft>
                      </a:pPr>
                      <a:r>
                        <a:rPr lang="hr-HR" sz="700">
                          <a:effectLst/>
                        </a:rPr>
                        <a:t>4.3.3.</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4.3.4.</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a:t>
                      </a:r>
                      <a:endParaRPr lang="hr-HR" sz="900">
                        <a:effectLst/>
                      </a:endParaRPr>
                    </a:p>
                    <a:p>
                      <a:pPr>
                        <a:spcAft>
                          <a:spcPts val="0"/>
                        </a:spcAft>
                      </a:pPr>
                      <a:r>
                        <a:rPr lang="hr-HR" sz="700">
                          <a:effectLst/>
                        </a:rPr>
                        <a:t>Prihodi od prodaje polj.zemlj. u vl. RH</a:t>
                      </a:r>
                      <a:endParaRPr lang="hr-HR" sz="900">
                        <a:effectLst/>
                      </a:endParaRPr>
                    </a:p>
                    <a:p>
                      <a:pPr>
                        <a:spcAft>
                          <a:spcPts val="0"/>
                        </a:spcAft>
                      </a:pPr>
                      <a:r>
                        <a:rPr lang="hr-HR" sz="700">
                          <a:effectLst/>
                        </a:rPr>
                        <a:t>Komunalna naknada</a:t>
                      </a:r>
                      <a:endParaRPr lang="hr-HR" sz="900">
                        <a:effectLst/>
                      </a:endParaRPr>
                    </a:p>
                    <a:p>
                      <a:pPr>
                        <a:spcAft>
                          <a:spcPts val="0"/>
                        </a:spcAft>
                      </a:pPr>
                      <a:r>
                        <a:rPr lang="hr-HR" sz="700">
                          <a:effectLst/>
                        </a:rPr>
                        <a:t>Prihod od zakupa polj. zemlj. u vl.RH</a:t>
                      </a:r>
                      <a:endParaRPr lang="hr-HR" sz="900">
                        <a:effectLst/>
                      </a:endParaRPr>
                    </a:p>
                    <a:p>
                      <a:pPr>
                        <a:spcAft>
                          <a:spcPts val="0"/>
                        </a:spcAft>
                      </a:pPr>
                      <a:r>
                        <a:rPr lang="hr-HR" sz="700">
                          <a:effectLst/>
                        </a:rPr>
                        <a:t>Vodni doprinos</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17.000,00</a:t>
                      </a:r>
                      <a:endParaRPr lang="hr-HR" sz="900">
                        <a:effectLst/>
                      </a:endParaRPr>
                    </a:p>
                    <a:p>
                      <a:pPr>
                        <a:spcAft>
                          <a:spcPts val="0"/>
                        </a:spcAft>
                      </a:pPr>
                      <a:r>
                        <a:rPr lang="hr-HR" sz="700">
                          <a:effectLst/>
                        </a:rPr>
                        <a:t>   22.000,00</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1.000,00</a:t>
                      </a:r>
                      <a:endParaRPr lang="hr-HR" sz="900">
                        <a:effectLst/>
                      </a:endParaRPr>
                    </a:p>
                    <a:p>
                      <a:pPr>
                        <a:spcAft>
                          <a:spcPts val="0"/>
                        </a:spcAft>
                      </a:pPr>
                      <a:r>
                        <a:rPr lang="hr-HR" sz="700">
                          <a:effectLst/>
                        </a:rPr>
                        <a:t> </a:t>
                      </a:r>
                      <a:endParaRPr lang="hr-HR" sz="900">
                        <a:effectLst/>
                      </a:endParaRPr>
                    </a:p>
                    <a:p>
                      <a:pPr>
                        <a:spcAft>
                          <a:spcPts val="0"/>
                        </a:spcAft>
                      </a:pPr>
                      <a:r>
                        <a:rPr lang="hr-HR" sz="700">
                          <a:effectLst/>
                        </a:rPr>
                        <a:t> 10.000,00</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a:t>
                      </a:r>
                      <a:endParaRPr lang="hr-HR" sz="900">
                        <a:effectLst/>
                      </a:endParaRPr>
                    </a:p>
                    <a:p>
                      <a:pPr>
                        <a:spcAft>
                          <a:spcPts val="0"/>
                        </a:spcAft>
                      </a:pPr>
                      <a:r>
                        <a:rPr lang="hr-HR" sz="700">
                          <a:effectLst/>
                        </a:rPr>
                        <a:t>Materijal za nerazvrstane ceste – u funkciji poljoprivredne proizvodnje</a:t>
                      </a:r>
                      <a:endParaRPr lang="hr-HR" sz="900">
                        <a:effectLst/>
                      </a:endParaRPr>
                    </a:p>
                    <a:p>
                      <a:pPr>
                        <a:spcAft>
                          <a:spcPts val="0"/>
                        </a:spcAft>
                      </a:pPr>
                      <a:r>
                        <a:rPr lang="hr-HR" sz="700">
                          <a:effectLst/>
                        </a:rPr>
                        <a:t>340 m³</a:t>
                      </a:r>
                      <a:endParaRPr lang="hr-HR" sz="900">
                        <a:effectLst/>
                      </a:endParaRPr>
                    </a:p>
                    <a:p>
                      <a:pPr>
                        <a:spcAft>
                          <a:spcPts val="0"/>
                        </a:spcAft>
                      </a:pPr>
                      <a:r>
                        <a:rPr lang="hr-HR" sz="700">
                          <a:effectLst/>
                        </a:rPr>
                        <a:t> </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a:t>
                      </a:r>
                      <a:endParaRPr lang="hr-HR" sz="900">
                        <a:effectLst/>
                      </a:endParaRPr>
                    </a:p>
                    <a:p>
                      <a:pPr>
                        <a:spcAft>
                          <a:spcPts val="0"/>
                        </a:spcAft>
                      </a:pPr>
                      <a:r>
                        <a:rPr lang="hr-HR" sz="700">
                          <a:effectLst/>
                        </a:rPr>
                        <a:t>   50.000,00</a:t>
                      </a:r>
                      <a:endParaRPr lang="hr-HR" sz="900">
                        <a:effectLst/>
                        <a:latin typeface="Times New Roman"/>
                        <a:ea typeface="Times New Roman"/>
                      </a:endParaRPr>
                    </a:p>
                  </a:txBody>
                  <a:tcPr marL="51873" marR="51873" marT="0" marB="0"/>
                </a:tc>
                <a:extLst>
                  <a:ext uri="{0D108BD9-81ED-4DB2-BD59-A6C34878D82A}">
                    <a16:rowId xmlns:a16="http://schemas.microsoft.com/office/drawing/2014/main" xmlns="" val="10007"/>
                  </a:ext>
                </a:extLst>
              </a:tr>
              <a:tr h="311241">
                <a:tc>
                  <a:txBody>
                    <a:bodyPr/>
                    <a:lstStyle/>
                    <a:p>
                      <a:pPr>
                        <a:spcAft>
                          <a:spcPts val="0"/>
                        </a:spcAft>
                      </a:pPr>
                      <a:r>
                        <a:rPr lang="hr-HR" sz="700">
                          <a:effectLst/>
                        </a:rPr>
                        <a:t>1.1.1</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Prihod od poreza</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  30.000,00</a:t>
                      </a:r>
                      <a:endParaRPr lang="hr-HR" sz="900">
                        <a:effectLst/>
                        <a:latin typeface="Times New Roman"/>
                        <a:ea typeface="Times New Roman"/>
                      </a:endParaRPr>
                    </a:p>
                  </a:txBody>
                  <a:tcPr marL="51873" marR="51873" marT="0" marB="0"/>
                </a:tc>
                <a:tc>
                  <a:txBody>
                    <a:bodyPr/>
                    <a:lstStyle/>
                    <a:p>
                      <a:pPr>
                        <a:spcAft>
                          <a:spcPts val="0"/>
                        </a:spcAft>
                      </a:pPr>
                      <a:r>
                        <a:rPr lang="hr-HR" sz="700">
                          <a:effectLst/>
                        </a:rPr>
                        <a:t>Zimska služba – čišćenje snijega </a:t>
                      </a:r>
                      <a:endParaRPr lang="hr-HR" sz="900">
                        <a:effectLst/>
                      </a:endParaRPr>
                    </a:p>
                    <a:p>
                      <a:pPr>
                        <a:spcAft>
                          <a:spcPts val="0"/>
                        </a:spcAft>
                      </a:pPr>
                      <a:r>
                        <a:rPr lang="hr-HR" sz="700">
                          <a:effectLst/>
                        </a:rPr>
                        <a:t>na nerazvrstanim cestama 15.410,00 m</a:t>
                      </a:r>
                      <a:endParaRPr lang="hr-HR" sz="900">
                        <a:effectLst/>
                      </a:endParaRPr>
                    </a:p>
                    <a:p>
                      <a:pPr>
                        <a:spcAft>
                          <a:spcPts val="0"/>
                        </a:spcAft>
                      </a:pPr>
                      <a:r>
                        <a:rPr lang="hr-HR" sz="700">
                          <a:effectLst/>
                        </a:rPr>
                        <a:t> </a:t>
                      </a:r>
                      <a:endParaRPr lang="hr-HR" sz="900">
                        <a:effectLst/>
                        <a:latin typeface="Times New Roman"/>
                        <a:ea typeface="Times New Roman"/>
                      </a:endParaRPr>
                    </a:p>
                  </a:txBody>
                  <a:tcPr marL="51873" marR="51873" marT="0" marB="0"/>
                </a:tc>
                <a:tc>
                  <a:txBody>
                    <a:bodyPr/>
                    <a:lstStyle/>
                    <a:p>
                      <a:pPr>
                        <a:spcAft>
                          <a:spcPts val="0"/>
                        </a:spcAft>
                      </a:pPr>
                      <a:r>
                        <a:rPr lang="hr-HR" sz="700" dirty="0">
                          <a:effectLst/>
                        </a:rPr>
                        <a:t>     30.000,00</a:t>
                      </a:r>
                      <a:endParaRPr lang="hr-HR" sz="900" dirty="0">
                        <a:effectLst/>
                        <a:latin typeface="Times New Roman"/>
                        <a:ea typeface="Times New Roman"/>
                      </a:endParaRPr>
                    </a:p>
                  </a:txBody>
                  <a:tcPr marL="51873" marR="51873" marT="0" marB="0"/>
                </a:tc>
                <a:extLst>
                  <a:ext uri="{0D108BD9-81ED-4DB2-BD59-A6C34878D82A}">
                    <a16:rowId xmlns:a16="http://schemas.microsoft.com/office/drawing/2014/main" xmlns="" val="10008"/>
                  </a:ext>
                </a:extLst>
              </a:tr>
              <a:tr h="134487">
                <a:tc gridSpan="3">
                  <a:txBody>
                    <a:bodyPr/>
                    <a:lstStyle/>
                    <a:p>
                      <a:pPr>
                        <a:spcAft>
                          <a:spcPts val="0"/>
                        </a:spcAft>
                      </a:pPr>
                      <a:r>
                        <a:rPr lang="hr-HR" sz="700" dirty="0">
                          <a:effectLst/>
                        </a:rPr>
                        <a:t> </a:t>
                      </a:r>
                      <a:endParaRPr lang="hr-HR" sz="900" dirty="0">
                        <a:effectLst/>
                        <a:latin typeface="Times New Roman"/>
                        <a:ea typeface="Times New Roman"/>
                      </a:endParaRPr>
                    </a:p>
                  </a:txBody>
                  <a:tcPr marL="51873" marR="51873" marT="0" marB="0">
                    <a:solidFill>
                      <a:schemeClr val="accent1">
                        <a:lumMod val="20000"/>
                        <a:lumOff val="80000"/>
                      </a:schemeClr>
                    </a:solidFill>
                  </a:tcPr>
                </a:tc>
                <a:tc hMerge="1">
                  <a:txBody>
                    <a:bodyPr/>
                    <a:lstStyle/>
                    <a:p>
                      <a:endParaRPr lang="hr-HR"/>
                    </a:p>
                  </a:txBody>
                  <a:tcPr/>
                </a:tc>
                <a:tc hMerge="1">
                  <a:txBody>
                    <a:bodyPr/>
                    <a:lstStyle/>
                    <a:p>
                      <a:endParaRPr lang="hr-HR"/>
                    </a:p>
                  </a:txBody>
                  <a:tcPr/>
                </a:tc>
                <a:tc>
                  <a:txBody>
                    <a:bodyPr/>
                    <a:lstStyle/>
                    <a:p>
                      <a:pPr>
                        <a:spcAft>
                          <a:spcPts val="0"/>
                        </a:spcAft>
                      </a:pPr>
                      <a:r>
                        <a:rPr lang="hr-HR" sz="800">
                          <a:effectLst/>
                        </a:rPr>
                        <a:t>                    UKUPNO</a:t>
                      </a:r>
                      <a:endParaRPr lang="hr-HR" sz="900">
                        <a:effectLst/>
                        <a:latin typeface="Times New Roman"/>
                        <a:ea typeface="Times New Roman"/>
                      </a:endParaRPr>
                    </a:p>
                  </a:txBody>
                  <a:tcPr marL="51873" marR="51873" marT="0" marB="0"/>
                </a:tc>
                <a:tc>
                  <a:txBody>
                    <a:bodyPr/>
                    <a:lstStyle/>
                    <a:p>
                      <a:pPr>
                        <a:spcAft>
                          <a:spcPts val="0"/>
                        </a:spcAft>
                      </a:pPr>
                      <a:r>
                        <a:rPr lang="hr-HR" sz="800" dirty="0">
                          <a:effectLst/>
                        </a:rPr>
                        <a:t> 735.000,00</a:t>
                      </a:r>
                      <a:endParaRPr lang="hr-HR" sz="900" dirty="0">
                        <a:effectLst/>
                        <a:latin typeface="Times New Roman"/>
                        <a:ea typeface="Times New Roman"/>
                      </a:endParaRPr>
                    </a:p>
                  </a:txBody>
                  <a:tcPr marL="51873" marR="51873"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18122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91680" y="836712"/>
            <a:ext cx="5486400" cy="1008112"/>
          </a:xfrm>
        </p:spPr>
        <p:txBody>
          <a:bodyPr>
            <a:normAutofit fontScale="90000"/>
          </a:bodyPr>
          <a:lstStyle/>
          <a:p>
            <a:pPr algn="ctr"/>
            <a:r>
              <a:rPr lang="hr-HR" dirty="0"/>
              <a:t>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b="0" dirty="0" smtClean="0">
                <a:latin typeface="Arial Narrow" panose="020B0606020202030204" pitchFamily="34" charset="0"/>
              </a:rPr>
              <a:t>PROMET</a:t>
            </a:r>
            <a:r>
              <a:rPr lang="hr-HR" b="0" dirty="0">
                <a:latin typeface="Arial Narrow" panose="020B0606020202030204" pitchFamily="34" charset="0"/>
              </a:rPr>
              <a:t>, NOGOSTUP, AUTOBUSNA STAJALIŠTA </a:t>
            </a:r>
            <a:br>
              <a:rPr lang="hr-HR" b="0" dirty="0">
                <a:latin typeface="Arial Narrow" panose="020B0606020202030204" pitchFamily="34" charset="0"/>
              </a:rPr>
            </a:br>
            <a:r>
              <a:rPr lang="hr-HR" b="0" dirty="0">
                <a:latin typeface="Arial Narrow" panose="020B0606020202030204" pitchFamily="34" charset="0"/>
              </a:rPr>
              <a:t/>
            </a:r>
            <a:br>
              <a:rPr lang="hr-HR" b="0" dirty="0">
                <a:latin typeface="Arial Narrow" panose="020B0606020202030204" pitchFamily="34" charset="0"/>
              </a:rPr>
            </a:br>
            <a:r>
              <a:rPr lang="hr-HR" b="0" dirty="0">
                <a:latin typeface="Arial Narrow" panose="020B0606020202030204" pitchFamily="34" charset="0"/>
              </a:rPr>
              <a:t>ZAŠTITA OKOLIŠA</a:t>
            </a:r>
            <a:r>
              <a:rPr lang="hr-HR" dirty="0"/>
              <a:t/>
            </a:r>
            <a:br>
              <a:rPr lang="hr-HR" dirty="0"/>
            </a:br>
            <a:endParaRPr lang="hr-HR" dirty="0"/>
          </a:p>
        </p:txBody>
      </p:sp>
      <p:sp>
        <p:nvSpPr>
          <p:cNvPr id="4" name="Rezervirano mjesto teksta 3"/>
          <p:cNvSpPr>
            <a:spLocks noGrp="1"/>
          </p:cNvSpPr>
          <p:nvPr>
            <p:ph type="body" sz="half" idx="2"/>
          </p:nvPr>
        </p:nvSpPr>
        <p:spPr>
          <a:xfrm>
            <a:off x="395536" y="1340768"/>
            <a:ext cx="8496944" cy="1656184"/>
          </a:xfrm>
        </p:spPr>
        <p:txBody>
          <a:bodyPr>
            <a:normAutofit fontScale="92500" lnSpcReduction="10000"/>
          </a:bodyPr>
          <a:lstStyle/>
          <a:p>
            <a:pPr algn="just"/>
            <a:endParaRPr lang="hr-HR" dirty="0">
              <a:latin typeface="Arial Narrow" panose="020B0606020202030204" pitchFamily="34" charset="0"/>
            </a:endParaRPr>
          </a:p>
          <a:p>
            <a:pPr algn="just"/>
            <a:r>
              <a:rPr lang="hr-HR" dirty="0">
                <a:latin typeface="Arial Narrow" panose="020B0606020202030204" pitchFamily="34" charset="0"/>
              </a:rPr>
              <a:t>U 2018. godini u</a:t>
            </a:r>
            <a:r>
              <a:rPr lang="vi-VN" dirty="0">
                <a:latin typeface="Arial Narrow" panose="020B0606020202030204" pitchFamily="34" charset="0"/>
              </a:rPr>
              <a:t>z izgrađeni kružni tok</a:t>
            </a:r>
            <a:r>
              <a:rPr lang="hr-HR" dirty="0">
                <a:latin typeface="Arial Narrow" panose="020B0606020202030204" pitchFamily="34" charset="0"/>
              </a:rPr>
              <a:t> u centru </a:t>
            </a:r>
            <a:r>
              <a:rPr lang="hr-HR" dirty="0" err="1">
                <a:latin typeface="Arial Narrow" panose="020B0606020202030204" pitchFamily="34" charset="0"/>
              </a:rPr>
              <a:t>Rakovca</a:t>
            </a:r>
            <a:r>
              <a:rPr lang="vi-VN" dirty="0">
                <a:latin typeface="Arial Narrow" panose="020B0606020202030204" pitchFamily="34" charset="0"/>
              </a:rPr>
              <a:t>, proširena je i cesta uz mjesno groblje</a:t>
            </a:r>
            <a:r>
              <a:rPr lang="hr-HR" dirty="0">
                <a:latin typeface="Arial Narrow" panose="020B0606020202030204" pitchFamily="34" charset="0"/>
              </a:rPr>
              <a:t> </a:t>
            </a:r>
            <a:r>
              <a:rPr lang="hr-HR" dirty="0" err="1">
                <a:latin typeface="Arial Narrow" panose="020B0606020202030204" pitchFamily="34" charset="0"/>
              </a:rPr>
              <a:t>Rakovec</a:t>
            </a:r>
            <a:r>
              <a:rPr lang="vi-VN" dirty="0">
                <a:latin typeface="Arial Narrow" panose="020B0606020202030204" pitchFamily="34" charset="0"/>
              </a:rPr>
              <a:t>, izgrađena nova ograda na groblju, a istovremeno je izgrađena oborinska kanalizacija, parkiralište, te nogostupi.</a:t>
            </a:r>
            <a:endParaRPr lang="hr-HR" dirty="0">
              <a:latin typeface="Arial Narrow" panose="020B0606020202030204" pitchFamily="34" charset="0"/>
            </a:endParaRPr>
          </a:p>
          <a:p>
            <a:pPr algn="just"/>
            <a:r>
              <a:rPr lang="hr-HR" dirty="0">
                <a:latin typeface="Arial Narrow" panose="020B0606020202030204" pitchFamily="34" charset="0"/>
              </a:rPr>
              <a:t>U 2019. godini općina </a:t>
            </a:r>
            <a:r>
              <a:rPr lang="hr-HR" dirty="0" err="1">
                <a:latin typeface="Arial Narrow" panose="020B0606020202030204" pitchFamily="34" charset="0"/>
              </a:rPr>
              <a:t>Rakovec</a:t>
            </a:r>
            <a:r>
              <a:rPr lang="hr-HR" dirty="0">
                <a:latin typeface="Arial Narrow" panose="020B0606020202030204" pitchFamily="34" charset="0"/>
              </a:rPr>
              <a:t> planira realizirati projekt označavanja i uređenja autobusnih stajališta, ugibališta i okretišta školskog autobusa za veću sigurnost učenika putnika, te realizirati projekt povećanja sigurnosti na cesti u mjestu Mlaka. Planirana je izrada projekta nogostupa u </a:t>
            </a:r>
            <a:r>
              <a:rPr lang="hr-HR" dirty="0" err="1" smtClean="0">
                <a:latin typeface="Arial Narrow" panose="020B0606020202030204" pitchFamily="34" charset="0"/>
              </a:rPr>
              <a:t>Rakovcu</a:t>
            </a:r>
            <a:r>
              <a:rPr lang="hr-HR" dirty="0" smtClean="0">
                <a:latin typeface="Arial Narrow" panose="020B0606020202030204" pitchFamily="34" charset="0"/>
              </a:rPr>
              <a:t>. </a:t>
            </a:r>
            <a:endParaRPr lang="hr-HR" dirty="0">
              <a:latin typeface="Arial Narrow" panose="020B0606020202030204" pitchFamily="34" charset="0"/>
            </a:endParaRPr>
          </a:p>
          <a:p>
            <a:pPr algn="just"/>
            <a:r>
              <a:rPr lang="hr-HR" dirty="0">
                <a:latin typeface="Arial Narrow" panose="020B0606020202030204" pitchFamily="34" charset="0"/>
              </a:rPr>
              <a:t>U planu je nabava mobilnog </a:t>
            </a:r>
            <a:r>
              <a:rPr lang="hr-HR" dirty="0" err="1">
                <a:latin typeface="Arial Narrow" panose="020B0606020202030204" pitchFamily="34" charset="0"/>
              </a:rPr>
              <a:t>reciklažnog</a:t>
            </a:r>
            <a:r>
              <a:rPr lang="hr-HR" dirty="0">
                <a:latin typeface="Arial Narrow" panose="020B0606020202030204" pitchFamily="34" charset="0"/>
              </a:rPr>
              <a:t> dvorišta, te edukacije za stanovnike o razdvajanju komunalnog otpada. Zar realizaciju ovih projekata sveukupno je planirano </a:t>
            </a:r>
            <a:r>
              <a:rPr lang="hr-HR" dirty="0" smtClean="0">
                <a:latin typeface="Arial Narrow" panose="020B0606020202030204" pitchFamily="34" charset="0"/>
              </a:rPr>
              <a:t>476.157,69 </a:t>
            </a:r>
            <a:r>
              <a:rPr lang="hr-HR" dirty="0">
                <a:latin typeface="Arial Narrow" panose="020B0606020202030204" pitchFamily="34" charset="0"/>
              </a:rPr>
              <a:t>kuna.</a:t>
            </a:r>
          </a:p>
          <a:p>
            <a:endParaRPr lang="hr-HR" dirty="0"/>
          </a:p>
        </p:txBody>
      </p:sp>
      <p:pic>
        <p:nvPicPr>
          <p:cNvPr id="6" name="Picture 10" descr="http://www.rakovec.hr/wp-content/gallery/kruzni-tok/DJI_0013_1-min.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8348" r="8348"/>
          <a:stretch>
            <a:fillRect/>
          </a:stretch>
        </p:blipFill>
        <p:spPr bwMode="auto">
          <a:xfrm>
            <a:off x="5220072" y="2924944"/>
            <a:ext cx="3744416" cy="28448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rakovec.hr/wp-content/gallery/kruzni-tok/DJI_0016_1-m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068960"/>
            <a:ext cx="3477463" cy="2844836"/>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4653136"/>
            <a:ext cx="3384376" cy="2047787"/>
          </a:xfrm>
          <a:prstGeom prst="rect">
            <a:avLst/>
          </a:prstGeom>
        </p:spPr>
      </p:pic>
    </p:spTree>
    <p:extLst>
      <p:ext uri="{BB962C8B-B14F-4D97-AF65-F5344CB8AC3E}">
        <p14:creationId xmlns:p14="http://schemas.microsoft.com/office/powerpoint/2010/main" val="52274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200" dirty="0">
                <a:latin typeface="Arial Narrow" panose="020B0606020202030204" pitchFamily="34" charset="0"/>
              </a:rPr>
              <a:t>OBRAZOVANJE</a:t>
            </a:r>
          </a:p>
        </p:txBody>
      </p:sp>
      <p:sp>
        <p:nvSpPr>
          <p:cNvPr id="3" name="Rezervirano mjesto sadržaja 2"/>
          <p:cNvSpPr>
            <a:spLocks noGrp="1"/>
          </p:cNvSpPr>
          <p:nvPr>
            <p:ph sz="half" idx="1"/>
          </p:nvPr>
        </p:nvSpPr>
        <p:spPr>
          <a:xfrm>
            <a:off x="457200" y="1196752"/>
            <a:ext cx="3898776" cy="5256584"/>
          </a:xfrm>
        </p:spPr>
        <p:txBody>
          <a:bodyPr>
            <a:normAutofit fontScale="32500" lnSpcReduction="20000"/>
          </a:bodyPr>
          <a:lstStyle/>
          <a:p>
            <a:pPr marL="0" indent="0" algn="just">
              <a:buNone/>
            </a:pPr>
            <a:r>
              <a:rPr lang="hr-HR" dirty="0">
                <a:latin typeface="Arial Narrow" panose="020B0606020202030204" pitchFamily="34" charset="0"/>
              </a:rPr>
              <a:t> </a:t>
            </a:r>
          </a:p>
          <a:p>
            <a:pPr marL="0" indent="0" algn="just">
              <a:buNone/>
            </a:pPr>
            <a:endParaRPr lang="hr-HR" dirty="0">
              <a:latin typeface="Arial Narrow" panose="020B0606020202030204" pitchFamily="34" charset="0"/>
            </a:endParaRPr>
          </a:p>
          <a:p>
            <a:pPr marL="0" indent="0" algn="just">
              <a:buNone/>
            </a:pPr>
            <a:endParaRPr lang="hr-HR" dirty="0">
              <a:latin typeface="Arial Narrow" panose="020B0606020202030204" pitchFamily="34" charset="0"/>
            </a:endParaRPr>
          </a:p>
          <a:p>
            <a:pPr marL="0" indent="0" algn="just">
              <a:buNone/>
            </a:pPr>
            <a:r>
              <a:rPr lang="hr-HR" sz="4900" dirty="0">
                <a:latin typeface="Arial Narrow" panose="020B0606020202030204" pitchFamily="34" charset="0"/>
              </a:rPr>
              <a:t>Općina </a:t>
            </a:r>
            <a:r>
              <a:rPr lang="hr-HR" sz="4900" dirty="0" err="1">
                <a:latin typeface="Arial Narrow" panose="020B0606020202030204" pitchFamily="34" charset="0"/>
              </a:rPr>
              <a:t>Rakovec</a:t>
            </a:r>
            <a:r>
              <a:rPr lang="hr-HR" sz="4900" dirty="0">
                <a:latin typeface="Arial Narrow" panose="020B0606020202030204" pitchFamily="34" charset="0"/>
              </a:rPr>
              <a:t> puno ulaže u obrazovanje, odnosno u osmogodišnju školu </a:t>
            </a:r>
            <a:r>
              <a:rPr lang="hr-HR" sz="4900" dirty="0" err="1">
                <a:latin typeface="Arial Narrow" panose="020B0606020202030204" pitchFamily="34" charset="0"/>
              </a:rPr>
              <a:t>Rakovec</a:t>
            </a:r>
            <a:r>
              <a:rPr lang="hr-HR" sz="4900" dirty="0">
                <a:latin typeface="Arial Narrow" panose="020B0606020202030204" pitchFamily="34" charset="0"/>
              </a:rPr>
              <a:t>, smatramo da je to najmanja stavka u odnosu na </a:t>
            </a:r>
            <a:r>
              <a:rPr lang="hr-HR" sz="4900" dirty="0" err="1">
                <a:latin typeface="Arial Narrow" panose="020B0606020202030204" pitchFamily="34" charset="0"/>
              </a:rPr>
              <a:t>benefite</a:t>
            </a:r>
            <a:r>
              <a:rPr lang="hr-HR" sz="4900" dirty="0">
                <a:latin typeface="Arial Narrow" panose="020B0606020202030204" pitchFamily="34" charset="0"/>
              </a:rPr>
              <a:t> koje mogu ostvariti obrazovani i kompetentni ljudi. Izgrađena je školska sportska dvorana, energetski obnovljena zgrada škole, uvedena </a:t>
            </a:r>
            <a:r>
              <a:rPr lang="hr-HR" sz="4900" dirty="0" err="1">
                <a:latin typeface="Arial Narrow" panose="020B0606020202030204" pitchFamily="34" charset="0"/>
              </a:rPr>
              <a:t>jednosmjenska</a:t>
            </a:r>
            <a:r>
              <a:rPr lang="hr-HR" sz="4900" dirty="0">
                <a:latin typeface="Arial Narrow" panose="020B0606020202030204" pitchFamily="34" charset="0"/>
              </a:rPr>
              <a:t> nastava.</a:t>
            </a:r>
          </a:p>
          <a:p>
            <a:pPr marL="0" indent="0" algn="just">
              <a:buNone/>
            </a:pPr>
            <a:endParaRPr lang="hr-HR" sz="4900" dirty="0">
              <a:latin typeface="Arial Narrow" panose="020B0606020202030204" pitchFamily="34" charset="0"/>
            </a:endParaRPr>
          </a:p>
          <a:p>
            <a:pPr marL="0" indent="0" algn="just">
              <a:buNone/>
            </a:pPr>
            <a:r>
              <a:rPr lang="hr-HR" sz="4900" dirty="0">
                <a:latin typeface="Arial Narrow" panose="020B0606020202030204" pitchFamily="34" charset="0"/>
              </a:rPr>
              <a:t>Škola je uključena u sustav e škola i dobila je e učionicu s pametnom pločom i </a:t>
            </a:r>
            <a:r>
              <a:rPr lang="hr-HR" sz="4900" dirty="0" err="1">
                <a:latin typeface="Arial Narrow" panose="020B0606020202030204" pitchFamily="34" charset="0"/>
              </a:rPr>
              <a:t>tabletima</a:t>
            </a:r>
            <a:r>
              <a:rPr lang="hr-HR" sz="4900" dirty="0">
                <a:latin typeface="Arial Narrow" panose="020B0606020202030204" pitchFamily="34" charset="0"/>
              </a:rPr>
              <a:t>, isto je financirano sredstvima EU iz Europskog fonda za regionalni razvoj, putem Operativnog programa konkurentnost i kohezija, a već prije u školu je uveden e dnevnik, te je posebno opremljena učionica za informatiku. Uvedena je i izborna nastava robotike. Učenici imaju besplatne udžbenike zahvaljujući Zagrebačkoj županiji, a općina Rakove nabavila je radne bilježnice, mape i kolaže za sve učenike.</a:t>
            </a:r>
          </a:p>
          <a:p>
            <a:pPr marL="0" indent="0" algn="just">
              <a:buNone/>
            </a:pPr>
            <a:endParaRPr lang="hr-HR" sz="4500" dirty="0">
              <a:latin typeface="Arial Narrow" panose="020B0606020202030204" pitchFamily="34" charset="0"/>
            </a:endParaRPr>
          </a:p>
          <a:p>
            <a:pPr marL="0" indent="0" algn="just">
              <a:buNone/>
            </a:pPr>
            <a:endParaRPr lang="hr-HR" sz="4500" dirty="0">
              <a:latin typeface="Arial Narrow" panose="020B0606020202030204" pitchFamily="34" charset="0"/>
            </a:endParaRPr>
          </a:p>
          <a:p>
            <a:pPr marL="0" indent="0" algn="just">
              <a:buNone/>
            </a:pPr>
            <a:endParaRPr lang="hr-HR" dirty="0">
              <a:latin typeface="Arial Narrow" panose="020B0606020202030204" pitchFamily="34" charset="0"/>
            </a:endParaRPr>
          </a:p>
          <a:p>
            <a:pPr marL="0" indent="0" algn="just">
              <a:buNone/>
            </a:pPr>
            <a:r>
              <a:rPr lang="hr-HR" dirty="0">
                <a:latin typeface="Arial Narrow" panose="020B0606020202030204" pitchFamily="34" charset="0"/>
              </a:rPr>
              <a:t> </a:t>
            </a:r>
          </a:p>
          <a:p>
            <a:pPr marL="0" indent="0" algn="just">
              <a:buNone/>
            </a:pPr>
            <a:endParaRPr lang="hr-HR" dirty="0">
              <a:latin typeface="Arial Narrow" panose="020B0606020202030204" pitchFamily="34" charset="0"/>
            </a:endParaRPr>
          </a:p>
          <a:p>
            <a:pPr algn="just"/>
            <a:endParaRPr lang="hr-HR"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484784"/>
            <a:ext cx="3009900" cy="1830551"/>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27339" y="3262674"/>
            <a:ext cx="2520281" cy="2996952"/>
          </a:xfrm>
          <a:prstGeom prst="rect">
            <a:avLst/>
          </a:prstGeom>
        </p:spPr>
      </p:pic>
    </p:spTree>
    <p:extLst>
      <p:ext uri="{BB962C8B-B14F-4D97-AF65-F5344CB8AC3E}">
        <p14:creationId xmlns:p14="http://schemas.microsoft.com/office/powerpoint/2010/main" val="735408375"/>
      </p:ext>
    </p:extLst>
  </p:cSld>
  <p:clrMapOvr>
    <a:masterClrMapping/>
  </p:clrMapOvr>
</p:sld>
</file>

<file path=ppt/theme/theme1.xml><?xml version="1.0" encoding="utf-8"?>
<a:theme xmlns:a="http://schemas.openxmlformats.org/drawingml/2006/main" name="Tema sustava Office">
  <a:themeElements>
    <a:clrScheme name="Građan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1442</TotalTime>
  <Words>1781</Words>
  <Application>Microsoft Office PowerPoint</Application>
  <PresentationFormat>Prikaz na zaslonu (4:3)</PresentationFormat>
  <Paragraphs>580</Paragraphs>
  <Slides>15</Slides>
  <Notes>3</Notes>
  <HiddenSlides>0</HiddenSlides>
  <MMClips>0</MMClips>
  <ScaleCrop>false</ScaleCrop>
  <HeadingPairs>
    <vt:vector size="4" baseType="variant">
      <vt:variant>
        <vt:lpstr>Tema</vt:lpstr>
      </vt:variant>
      <vt:variant>
        <vt:i4>1</vt:i4>
      </vt:variant>
      <vt:variant>
        <vt:lpstr>Naslovi slajdova</vt:lpstr>
      </vt:variant>
      <vt:variant>
        <vt:i4>15</vt:i4>
      </vt:variant>
    </vt:vector>
  </HeadingPairs>
  <TitlesOfParts>
    <vt:vector size="16" baseType="lpstr">
      <vt:lpstr>Tema sustava Office</vt:lpstr>
      <vt:lpstr>PowerPointova prezentacija</vt:lpstr>
      <vt:lpstr>SADRŽAJ</vt:lpstr>
      <vt:lpstr>PowerPointova prezentacija</vt:lpstr>
      <vt:lpstr>  ŠTO JE PRORAČUN I ZAŠTO JE BITAN? </vt:lpstr>
      <vt:lpstr>PLANIRANI RASHODI OPĆINE RAKOVEC U 2019. </vt:lpstr>
      <vt:lpstr>                                                       GRADNJA I ODRŽAVANJE KOMUNALNE                                                   INFRASTRUKTURE </vt:lpstr>
      <vt:lpstr>PowerPointova prezentacija</vt:lpstr>
      <vt:lpstr>                 PROMET, NOGOSTUP, AUTOBUSNA STAJALIŠTA   ZAŠTITA OKOLIŠA </vt:lpstr>
      <vt:lpstr>OBRAZOVANJE</vt:lpstr>
      <vt:lpstr>  </vt:lpstr>
      <vt:lpstr>IMOVINA, PROSTORNO UREĐENJE, GOSPODARSTVO </vt:lpstr>
      <vt:lpstr>  Općina Rakovec je prva općina u Republici Hrvatskoj koja je uvela jednokratnu novčanu pomoć za novorođenčad. Posreduje u isplati pomoći za drva korisnicima zajamčene minimalne naknade, te druge pomoći iz programa o zbrinjavanju socijalno ugroženim osobama u 2019. godini kao što je podmirenje troškova stanovanja, obroku učenika osnovne škole, sufinanciranje logopedske terapije za djecu, sufinanciranje programa posebnih potreba, podmirenje pogrebnih troškova, oprema za učenike, te jednokratna novčana pomoć. Općina također sufinancira dodatni T2 tim hitne medicinske pomoći kako bi zdravstvena skrb bila što dostupnija za sve stanovnike. Ove mjere, zatim velika ulaganja u školstvo, te ulaganja u komunalnu infrastrukturu i drugu društvenu infrastrukturu, planirane su u cilju demografske obnove i sprečavanja iseljavanja stanovnika.  Za ovaj program planiraju se sredstva u iznosu od 120.450,00 kuna. </vt:lpstr>
      <vt:lpstr>CIVILNA ZAŠTITA I VATROGASTVO </vt:lpstr>
      <vt:lpstr>SPORT, KULTURA I UDRUGE </vt:lpstr>
      <vt:lpstr>  VODIČ ZA GRAĐANE PRORAČUN OPĆINE RAKOVEC 2019. – 2021.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Korisnik</dc:creator>
  <cp:lastModifiedBy>Korisnik</cp:lastModifiedBy>
  <cp:revision>120</cp:revision>
  <cp:lastPrinted>2019-01-21T07:31:10Z</cp:lastPrinted>
  <dcterms:created xsi:type="dcterms:W3CDTF">2018-01-25T10:23:57Z</dcterms:created>
  <dcterms:modified xsi:type="dcterms:W3CDTF">2019-01-21T07:32:14Z</dcterms:modified>
</cp:coreProperties>
</file>